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7"/>
  </p:notesMasterIdLst>
  <p:handoutMasterIdLst>
    <p:handoutMasterId r:id="rId58"/>
  </p:handoutMasterIdLst>
  <p:sldIdLst>
    <p:sldId id="321" r:id="rId2"/>
    <p:sldId id="354" r:id="rId3"/>
    <p:sldId id="338" r:id="rId4"/>
    <p:sldId id="543" r:id="rId5"/>
    <p:sldId id="544" r:id="rId6"/>
    <p:sldId id="545" r:id="rId7"/>
    <p:sldId id="546" r:id="rId8"/>
    <p:sldId id="566" r:id="rId9"/>
    <p:sldId id="547" r:id="rId10"/>
    <p:sldId id="572" r:id="rId11"/>
    <p:sldId id="548" r:id="rId12"/>
    <p:sldId id="549" r:id="rId13"/>
    <p:sldId id="550" r:id="rId14"/>
    <p:sldId id="551" r:id="rId15"/>
    <p:sldId id="559" r:id="rId16"/>
    <p:sldId id="569" r:id="rId17"/>
    <p:sldId id="532" r:id="rId18"/>
    <p:sldId id="533" r:id="rId19"/>
    <p:sldId id="539" r:id="rId20"/>
    <p:sldId id="562" r:id="rId21"/>
    <p:sldId id="534" r:id="rId22"/>
    <p:sldId id="563" r:id="rId23"/>
    <p:sldId id="556" r:id="rId24"/>
    <p:sldId id="535" r:id="rId25"/>
    <p:sldId id="564" r:id="rId26"/>
    <p:sldId id="565" r:id="rId27"/>
    <p:sldId id="537" r:id="rId28"/>
    <p:sldId id="540" r:id="rId29"/>
    <p:sldId id="541" r:id="rId30"/>
    <p:sldId id="542" r:id="rId31"/>
    <p:sldId id="538" r:id="rId32"/>
    <p:sldId id="558" r:id="rId33"/>
    <p:sldId id="557" r:id="rId34"/>
    <p:sldId id="459" r:id="rId35"/>
    <p:sldId id="460" r:id="rId36"/>
    <p:sldId id="509" r:id="rId37"/>
    <p:sldId id="510" r:id="rId38"/>
    <p:sldId id="511" r:id="rId39"/>
    <p:sldId id="393" r:id="rId40"/>
    <p:sldId id="394" r:id="rId41"/>
    <p:sldId id="395" r:id="rId42"/>
    <p:sldId id="482" r:id="rId43"/>
    <p:sldId id="396" r:id="rId44"/>
    <p:sldId id="397" r:id="rId45"/>
    <p:sldId id="477" r:id="rId46"/>
    <p:sldId id="399" r:id="rId47"/>
    <p:sldId id="481" r:id="rId48"/>
    <p:sldId id="398" r:id="rId49"/>
    <p:sldId id="400" r:id="rId50"/>
    <p:sldId id="426" r:id="rId51"/>
    <p:sldId id="401" r:id="rId52"/>
    <p:sldId id="483" r:id="rId53"/>
    <p:sldId id="570" r:id="rId54"/>
    <p:sldId id="571" r:id="rId55"/>
    <p:sldId id="424" r:id="rId56"/>
  </p:sldIdLst>
  <p:sldSz cx="11879263" cy="7921625"/>
  <p:notesSz cx="7099300" cy="10234613"/>
  <p:custDataLst>
    <p:tags r:id="rId59"/>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02"/>
    <p:restoredTop sz="74852" autoAdjust="0"/>
  </p:normalViewPr>
  <p:slideViewPr>
    <p:cSldViewPr>
      <p:cViewPr varScale="1">
        <p:scale>
          <a:sx n="115" d="100"/>
          <a:sy n="115" d="100"/>
        </p:scale>
        <p:origin x="3664"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86" d="100"/>
          <a:sy n="86" d="100"/>
        </p:scale>
        <p:origin x="4504" y="2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mn-ea"/>
        <a:cs typeface="+mn-cs"/>
      </a:defRPr>
    </a:lvl1pPr>
    <a:lvl2pPr marL="565561" algn="l" rtl="0" fontAlgn="base">
      <a:spcBef>
        <a:spcPct val="30000"/>
      </a:spcBef>
      <a:spcAft>
        <a:spcPct val="0"/>
      </a:spcAft>
      <a:defRPr sz="14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example illustrates of how the loss function forces a separation of the scores of plausible and implausible tuples.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2718682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generic model described so far can be instantiated using different choices for the plausibility score f. In an early version the plausibility score was computed following the inspiration from the initial observation made for relationships in word embeddings. It introduces a vector </a:t>
                </a:r>
                <a14:m>
                  <m:oMath xmlns:m="http://schemas.openxmlformats.org/officeDocument/2006/math">
                    <m:sSub>
                      <m:sSubPr>
                        <m:ctrlPr>
                          <a:rPr lang="fr-CH" i="1" smtClean="0">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dirty="0"/>
                  <a:t> to represent the relationship</a:t>
                </a:r>
                <a:r>
                  <a:rPr lang="en-US" baseline="0" dirty="0"/>
                  <a:t> and compares it to the difference of head and tail entity embedding vectors.</a:t>
                </a:r>
                <a:endParaRPr lang="en-US" dirty="0"/>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SGD algorithm proceeds as follows. First the vectors are initialized with random values (the choice is motivated by empirical findings from neural network training. In the published paper c = 6).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qualitative results show that the method works reasonably well. The bold phrases are the correct </a:t>
            </a:r>
            <a:r>
              <a:rPr lang="en-US" dirty="0" err="1"/>
              <a:t>predections</a:t>
            </a:r>
            <a:r>
              <a:rPr lang="en-US" dirty="0"/>
              <a:t>. However, given that the knowledge base used for evaluation is incomplete, it is possible that also other predictions are meaningful, like the ones highlighted in italic.</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TransE</a:t>
            </a:r>
            <a:r>
              <a:rPr lang="en-US" dirty="0"/>
              <a:t> method is only one example of numerous methods that have been in the meanwhile proposed to tackle the link prediction problem. In the meantime, also transformer models are used for this task.</a:t>
            </a:r>
          </a:p>
        </p:txBody>
      </p:sp>
      <p:sp>
        <p:nvSpPr>
          <p:cNvPr id="4" name="Slide Number Placeholder 3"/>
          <p:cNvSpPr>
            <a:spLocks noGrp="1"/>
          </p:cNvSpPr>
          <p:nvPr>
            <p:ph type="sldNum" sz="quarter" idx="5"/>
          </p:nvPr>
        </p:nvSpPr>
        <p:spPr/>
        <p:txBody>
          <a:bodyPr/>
          <a:lstStyle/>
          <a:p>
            <a:fld id="{E6C47E0B-2958-48CC-BA4E-C350203CF107}" type="slidenum">
              <a:rPr lang="en-US"/>
              <a:pPr/>
              <a:t>14</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inference task in knowledge bases, after entities have been disambiguated, is to assign to the entities correct attribute values. For discrete attributes this problem can be understood as a classification problem. This question has, for example, been studied for classifying users in a social network with respect to their stance or emotion towards a specific topic.</a:t>
            </a:r>
          </a:p>
          <a:p>
            <a:endParaRPr lang="en-US" dirty="0"/>
          </a:p>
          <a:p>
            <a:r>
              <a:rPr lang="en-US" dirty="0"/>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3032901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18</a:t>
            </a:fld>
            <a:endParaRPr lang="en-US"/>
          </a:p>
        </p:txBody>
      </p:sp>
    </p:spTree>
    <p:extLst>
      <p:ext uri="{BB962C8B-B14F-4D97-AF65-F5344CB8AC3E}">
        <p14:creationId xmlns:p14="http://schemas.microsoft.com/office/powerpoint/2010/main" val="2113295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label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2819321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example shows of how the probabilities of the labels, or the value unknown are initially distributed.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0611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344490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1833735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full label propagation model adds additional aspects to the propagation of labels to neighbors. The probabilities should be understood as the decisions that a random walker can take to find a neighboring node from which to learn the label.</a:t>
                </a:r>
              </a:p>
              <a:p>
                <a:pPr marL="285750" indent="-285750">
                  <a:buFontTx/>
                  <a:buChar char="-"/>
                </a:pPr>
                <a:r>
                  <a:rPr lang="en-US" dirty="0"/>
                  <a:t>For vertices with </a:t>
                </a:r>
                <a:r>
                  <a:rPr lang="en-US" dirty="0" err="1"/>
                  <a:t>apriori</a:t>
                </a:r>
                <a:r>
                  <a:rPr lang="en-US" dirty="0"/>
                  <a:t> labels, at every step the </a:t>
                </a:r>
                <a:r>
                  <a:rPr lang="en-US" dirty="0" err="1"/>
                  <a:t>apriori</a:t>
                </a:r>
                <a:r>
                  <a:rPr lang="en-US" dirty="0"/>
                  <a:t>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dirty="0"/>
                  <a:t> that depends on the vertex</a:t>
                </a:r>
              </a:p>
              <a:p>
                <a:pPr marL="285750" indent="-285750">
                  <a:buFontTx/>
                  <a:buChar char="-"/>
                </a:pPr>
                <a:r>
                  <a:rPr lang="en-US" dirty="0"/>
                  <a:t>For all vertices the propagation process (random walk)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r>
                  <a:rPr lang="en-US" dirty="0"/>
                  <a:t>. In that case the becomes</a:t>
                </a:r>
                <a:r>
                  <a:rPr lang="en-US" baseline="0" dirty="0"/>
                  <a:t> unknown.</a:t>
                </a:r>
                <a:endParaRPr lang="en-US" dirty="0"/>
              </a:p>
              <a:p>
                <a:pPr marL="285750" indent="-285750">
                  <a:buFontTx/>
                  <a:buChar char="-"/>
                </a:pPr>
                <a:r>
                  <a:rPr lang="en-US" dirty="0"/>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r>
                  <a:rPr lang="en-US" dirty="0"/>
                  <a:t>.</a:t>
                </a:r>
              </a:p>
              <a:p>
                <a:pPr marL="285750" indent="-285750">
                  <a:buFontTx/>
                  <a:buChar char="-"/>
                </a:pPr>
                <a:endParaRPr lang="en-US" dirty="0"/>
              </a:p>
              <a:p>
                <a:pPr marL="0" indent="0">
                  <a:buFontTx/>
                  <a:buNone/>
                </a:pPr>
                <a:r>
                  <a:rPr lang="en-US" dirty="0"/>
                  <a:t>As in PageRank the process is iterated till convergence occurs.</a:t>
                </a:r>
              </a:p>
              <a:p>
                <a:endParaRPr lang="en-US" dirty="0"/>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806054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007582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28</a:t>
            </a:fld>
            <a:endParaRPr lang="en-US"/>
          </a:p>
        </p:txBody>
      </p:sp>
    </p:spTree>
    <p:extLst>
      <p:ext uri="{BB962C8B-B14F-4D97-AF65-F5344CB8AC3E}">
        <p14:creationId xmlns:p14="http://schemas.microsoft.com/office/powerpoint/2010/main" val="314952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29</a:t>
            </a:fld>
            <a:endParaRPr lang="en-US"/>
          </a:p>
        </p:txBody>
      </p:sp>
    </p:spTree>
    <p:extLst>
      <p:ext uri="{BB962C8B-B14F-4D97-AF65-F5344CB8AC3E}">
        <p14:creationId xmlns:p14="http://schemas.microsoft.com/office/powerpoint/2010/main" val="2174359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 three principal approaches</a:t>
            </a:r>
            <a:r>
              <a:rPr lang="en-GB" baseline="0" noProof="0" dirty="0"/>
              <a:t> of how to address semantic heterogeneity. A first approach is to map all the models to one common global model. This approach is taken with standardization. For example, EDIFACT (</a:t>
            </a:r>
            <a:r>
              <a:rPr lang="en-GB" dirty="0">
                <a:hlinkClick r:id="rId3"/>
              </a:rPr>
              <a:t>https://www.unece.org/cefact/edifact/</a:t>
            </a:r>
            <a:r>
              <a:rPr lang="en-GB" dirty="0"/>
              <a:t>) </a:t>
            </a:r>
            <a:r>
              <a:rPr lang="en-GB" baseline="0" noProof="0" dirty="0"/>
              <a:t>is an international standard that models all concepts that are commonly used in business and trade. For exchanging information, the information systems map their data to EDIFACT and can thus share their data with other information systems.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second approach consists of constructing directly a mapping among two information systems, without using any additional, shared knowledge in form of standards or ontologies</a:t>
            </a:r>
          </a:p>
          <a:p>
            <a:r>
              <a:rPr lang="en-GB" baseline="0" noProof="0" dirty="0"/>
              <a:t>A third approach is to relate the model of an information system to a common model, frequently called ontology, and use this mapping to construct a direct mapping among the different models used in the information systems. . For example, in the financial domain there exists a standard reference ontology called FIBO (</a:t>
            </a:r>
            <a:r>
              <a:rPr lang="en-GB" dirty="0">
                <a:hlinkClick r:id="rId4"/>
              </a:rPr>
              <a:t>https://fib-dm.com/finance-ontology-transform-data-model/</a:t>
            </a:r>
            <a:r>
              <a:rPr lang="en-GB" dirty="0"/>
              <a:t>)</a:t>
            </a:r>
            <a:endParaRPr lang="en-GB" baseline="0" noProof="0" dirty="0"/>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35</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widely applied for mapping data that is stored in relational, object-oriented and XML databases,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some concept in one schema to two different ones in the other. These need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Schema matching is a long standindg problem, both in industry and research.</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979389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study</a:t>
            </a:r>
            <a:r>
              <a:rPr lang="en-US" baseline="0" dirty="0"/>
              <a:t> the problem of integrating heterogeneous databases respectively knowledge graphs. We assume that we want to integrate data that are available in two knowledge graphs that are semantically related to each other. </a:t>
            </a:r>
          </a:p>
          <a:p>
            <a:endParaRPr lang="en-US" baseline="0" dirty="0"/>
          </a:p>
          <a:p>
            <a:r>
              <a:rPr lang="en-US" baseline="0" dirty="0"/>
              <a:t>We will make a few assumptions:</a:t>
            </a:r>
          </a:p>
          <a:p>
            <a:pPr marL="285750" indent="-285750">
              <a:buFontTx/>
              <a:buChar char="-"/>
            </a:pPr>
            <a:r>
              <a:rPr lang="en-US" baseline="0" dirty="0"/>
              <a:t>the knowledge graph is hierarchical. It could also be a taxonomy.</a:t>
            </a:r>
          </a:p>
          <a:p>
            <a:pPr marL="285750" indent="-285750">
              <a:buFontTx/>
              <a:buChar char="-"/>
            </a:pPr>
            <a:r>
              <a:rPr lang="en-US" baseline="0" dirty="0"/>
              <a:t>Some entities represent classes. We are in particular interested in matching those.</a:t>
            </a:r>
          </a:p>
          <a:p>
            <a:pPr marL="285750" indent="-285750">
              <a:buFontTx/>
              <a:buChar char="-"/>
            </a:pPr>
            <a:r>
              <a:rPr lang="en-US" baseline="0" dirty="0"/>
              <a:t>Entities that represent classes share similar kinds of instances, which are entities.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922944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us assume that we have two example knowledge graphs. By inspecting the databases, a human can easily recognize that class A in graph D1 corresponds to class B in graph D2. The problem is how to perform the task of identifying this correspondence automatically.</a:t>
            </a:r>
            <a:endParaRPr lang="en-US" dirty="0"/>
          </a:p>
        </p:txBody>
      </p:sp>
      <p:sp>
        <p:nvSpPr>
          <p:cNvPr id="4" name="Slide Number Placeholder 3"/>
          <p:cNvSpPr>
            <a:spLocks noGrp="1"/>
          </p:cNvSpPr>
          <p:nvPr>
            <p:ph type="sldNum" sz="quarter" idx="10"/>
          </p:nvPr>
        </p:nvSpPr>
        <p:spPr/>
        <p:txBody>
          <a:bodyPr/>
          <a:lstStyle/>
          <a:p>
            <a:fld id="{44D1BABB-F506-5B46-BFB9-2CD62F5C542D}" type="slidenum">
              <a:rPr lang="en-US" smtClean="0"/>
              <a:t>40</a:t>
            </a:fld>
            <a:endParaRPr lang="en-US"/>
          </a:p>
        </p:txBody>
      </p:sp>
    </p:spTree>
    <p:extLst>
      <p:ext uri="{BB962C8B-B14F-4D97-AF65-F5344CB8AC3E}">
        <p14:creationId xmlns:p14="http://schemas.microsoft.com/office/powerpoint/2010/main" val="2102734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inference concerns a wide number of problems that have been studied in different contexts. Some of the basic examples are:</a:t>
            </a:r>
          </a:p>
          <a:p>
            <a:pPr marL="285750" indent="-285750">
              <a:buFont typeface="Arial" panose="020B0604020202020204" pitchFamily="34" charset="0"/>
              <a:buChar char="•"/>
            </a:pPr>
            <a:r>
              <a:rPr lang="en-US" dirty="0"/>
              <a:t>Entity linking and disambiguation, which concerns the problem of identifying which entity names represent the same real-world entity, respective which entity is referred to in case of ambiguous entity names.</a:t>
            </a:r>
          </a:p>
          <a:p>
            <a:pPr marL="285750" indent="-285750">
              <a:buFont typeface="Arial" panose="020B0604020202020204" pitchFamily="34" charset="0"/>
              <a:buChar char="•"/>
            </a:pPr>
            <a:r>
              <a:rPr lang="en-US" dirty="0"/>
              <a:t>Schema integration, which concerns the problem which classes, attributes and relationships in one knowledge base correspond to which in another one.</a:t>
            </a:r>
          </a:p>
          <a:p>
            <a:pPr marL="285750" indent="-285750">
              <a:buFont typeface="Arial" panose="020B0604020202020204" pitchFamily="34" charset="0"/>
              <a:buChar char="•"/>
            </a:pPr>
            <a:r>
              <a:rPr lang="en-US" dirty="0"/>
              <a:t>Collective classification, which concerns the problem of learning unknown attribute values from the available knowledge in a knowledge base.</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Link prediction, which concerns the problem of learning unknown relationships from the available knowledge in a knowledge base.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basic approach to assess </a:t>
            </a:r>
            <a:r>
              <a:rPr lang="en-US" baseline="0" dirty="0"/>
              <a:t>whether two classes are similar, is to measure their level of similarity at the content level, i.e., to test to which extent the elements (=instances) of the two classes overlap.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953234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Jaccard</a:t>
            </a:r>
            <a:r>
              <a:rPr lang="en-US" baseline="0" dirty="0"/>
              <a:t> measure is a standard approach to measure such a set similarity.</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42</a:t>
            </a:fld>
            <a:endParaRPr lang="en-US"/>
          </a:p>
        </p:txBody>
      </p:sp>
    </p:spTree>
    <p:extLst>
      <p:ext uri="{BB962C8B-B14F-4D97-AF65-F5344CB8AC3E}">
        <p14:creationId xmlns:p14="http://schemas.microsoft.com/office/powerpoint/2010/main" val="4154038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two classes have 2</a:t>
            </a:r>
            <a:r>
              <a:rPr lang="en-US" baseline="0" dirty="0"/>
              <a:t> common elements, and the number of all elements in their union is 5, thus the </a:t>
            </a:r>
            <a:r>
              <a:rPr lang="en-US" baseline="0" dirty="0" err="1"/>
              <a:t>Jaccard</a:t>
            </a:r>
            <a:r>
              <a:rPr lang="en-US" baseline="0" dirty="0"/>
              <a:t> similarity is 2/5.</a:t>
            </a:r>
          </a:p>
          <a:p>
            <a:endParaRPr lang="en-US" dirty="0"/>
          </a:p>
        </p:txBody>
      </p:sp>
      <p:sp>
        <p:nvSpPr>
          <p:cNvPr id="4" name="Slide Number Placeholder 3"/>
          <p:cNvSpPr>
            <a:spLocks noGrp="1"/>
          </p:cNvSpPr>
          <p:nvPr>
            <p:ph type="sldNum" sz="quarter" idx="10"/>
          </p:nvPr>
        </p:nvSpPr>
        <p:spPr/>
        <p:txBody>
          <a:bodyPr/>
          <a:lstStyle/>
          <a:p>
            <a:fld id="{44D1BABB-F506-5B46-BFB9-2CD62F5C542D}" type="slidenum">
              <a:rPr lang="en-US" smtClean="0"/>
              <a:t>43</a:t>
            </a:fld>
            <a:endParaRPr lang="en-US"/>
          </a:p>
        </p:txBody>
      </p:sp>
    </p:spTree>
    <p:extLst>
      <p:ext uri="{BB962C8B-B14F-4D97-AF65-F5344CB8AC3E}">
        <p14:creationId xmlns:p14="http://schemas.microsoft.com/office/powerpoint/2010/main" val="856838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 the instances of the two classes have been</a:t>
            </a:r>
            <a:r>
              <a:rPr lang="en-US" baseline="0" dirty="0"/>
              <a:t> leaf nodes in the knowledge graph. Therefore, it was straightforward to compare their instances directly. In a general knowledge graph, the correspondences are not always that simple. In this example, we see that classes A and B correspond to each other, even if A has as instances complex data (nodes ci) and B atomic data (Strings). More complex features of classes are required. For the example shown, this is easy to resolve, by considering the atomic data found at leaf level for an inner node, such as A.</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811743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Due to different database extensions and different naming conventions even classes that have a strong semantic similarity often have no common instances in two different databases.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017056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database integration,</a:t>
            </a:r>
            <a:r>
              <a:rPr lang="en-US" baseline="0" dirty="0"/>
              <a:t> many different features that can be associated with structural elements of a database have been considered for establishing semantic correspondences. For illustration, we will use in the following a simple feature: the set of atomic data values (strings) that can be reached from a node in the knowledge graph.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816149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that can be exploited for this case would be the labels used along the paths. Note that the leaf nodes play a double role. They are instances, but at the same time their names serves as feature.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423437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have identified</a:t>
            </a:r>
            <a:r>
              <a:rPr lang="en-US" baseline="0" dirty="0"/>
              <a:t> features that can help to spot correspondences between structurally different, but semantically equivalent elements of two databases, it might be the case that the coverage of a real-world aspect in two databases is different (e.g. courses in two different universities). Thus, directly comparing the features (e.g. the instances of a class) does not help to detect the correspondences.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10542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tackle the problem, we will construct a model that determines (probabilistically) whether</a:t>
            </a:r>
            <a:r>
              <a:rPr lang="en-US" baseline="0" dirty="0"/>
              <a:t> a given </a:t>
            </a:r>
            <a:r>
              <a:rPr lang="en-US" dirty="0"/>
              <a:t>data instance with certain</a:t>
            </a:r>
            <a:r>
              <a:rPr lang="en-US" baseline="0" dirty="0"/>
              <a:t> features is semantically related to a class.</a:t>
            </a: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44D1BABB-F506-5B46-BFB9-2CD62F5C542D}" type="slidenum">
              <a:rPr lang="en-US" smtClean="0"/>
              <a:t>49</a:t>
            </a:fld>
            <a:endParaRPr lang="en-US"/>
          </a:p>
        </p:txBody>
      </p:sp>
    </p:spTree>
    <p:extLst>
      <p:ext uri="{BB962C8B-B14F-4D97-AF65-F5344CB8AC3E}">
        <p14:creationId xmlns:p14="http://schemas.microsoft.com/office/powerpoint/2010/main" val="487510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Computing</a:t>
            </a:r>
            <a:r>
              <a:rPr lang="en-US" baseline="0" dirty="0"/>
              <a:t> P(A) is straightforward. We have just to determine the relative frequency of instances of A (how big A is) in the set of all possible instances.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computing P(</a:t>
            </a:r>
            <a:r>
              <a:rPr lang="en-US" baseline="0" dirty="0" err="1"/>
              <a:t>Ti</a:t>
            </a:r>
            <a:r>
              <a:rPr lang="en-US" baseline="0" dirty="0"/>
              <a:t> | A) we first make an independence assumption: we assume that different terms occurring in the instance </a:t>
            </a:r>
            <a:r>
              <a:rPr lang="en-US" baseline="0" dirty="0" err="1"/>
              <a:t>i</a:t>
            </a:r>
            <a:r>
              <a:rPr lang="en-US" baseline="0" dirty="0"/>
              <a:t> of a class A are independent of each other. I</a:t>
            </a:r>
            <a:r>
              <a:rPr lang="en-US" dirty="0"/>
              <a:t>n practice this</a:t>
            </a:r>
            <a:r>
              <a:rPr lang="en-US" baseline="0" dirty="0"/>
              <a:t> is not the case, but is a generally accepted assumption for simplicity. Then we have to compute the probability of a single term t in class A to occur.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By computing P(A)  and P(</a:t>
            </a:r>
            <a:r>
              <a:rPr lang="en-US" baseline="0" dirty="0" err="1"/>
              <a:t>Ti</a:t>
            </a:r>
            <a:r>
              <a:rPr lang="en-US" baseline="0" dirty="0"/>
              <a:t> | A)  we obtain (up to a constant) the probability of for a (new) instance I to belong to class A.</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984275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knowledge bases are incomplete. Thus, there is a significant interest in completing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a:t>
                </a:r>
                <a:r>
                  <a:rPr lang="en-US" baseline="0" dirty="0"/>
                  <a:t> show here a complete example of how for a new instance </a:t>
                </a:r>
                <a14:m>
                  <m:oMath xmlns:m="http://schemas.openxmlformats.org/officeDocument/2006/math">
                    <m:r>
                      <a:rPr lang="fr-CH" sz="1600" i="1" dirty="0">
                        <a:latin typeface="Cambria Math" charset="0"/>
                      </a:rPr>
                      <m:t>𝑐</m:t>
                    </m:r>
                    <m:r>
                      <a:rPr lang="fr-CH" sz="1600" b="0" i="1" dirty="0" smtClean="0">
                        <a:latin typeface="Cambria Math" charset="0"/>
                      </a:rPr>
                      <m:t>𝑛</m:t>
                    </m:r>
                  </m:oMath>
                </a14:m>
                <a:r>
                  <a:rPr lang="en-US" baseline="0" dirty="0"/>
                  <a:t>, the most likely corresponding class can be determined in the database. The Naïve Bayes classifier assigns a higher probability for </a:t>
                </a:r>
                <a14:m>
                  <m:oMath xmlns:m="http://schemas.openxmlformats.org/officeDocument/2006/math">
                    <m:r>
                      <a:rPr lang="fr-CH" sz="1600" i="1" dirty="0">
                        <a:latin typeface="Cambria Math" charset="0"/>
                      </a:rPr>
                      <m:t>𝑐</m:t>
                    </m:r>
                    <m:r>
                      <a:rPr lang="fr-CH" sz="1600" b="0" i="1" dirty="0" smtClean="0">
                        <a:latin typeface="Cambria Math" charset="0"/>
                      </a:rPr>
                      <m:t>𝑛</m:t>
                    </m:r>
                  </m:oMath>
                </a14:m>
                <a:r>
                  <a:rPr lang="en-US" baseline="0" dirty="0"/>
                  <a:t> to belong to A than to U (which coincides with our intuition).</a:t>
                </a:r>
                <a:endParaRPr lang="en-US" dirty="0"/>
              </a:p>
            </p:txBody>
          </p:sp>
        </mc:Choice>
        <mc:Fallback xmlns="">
          <p:sp>
            <p:nvSpPr>
              <p:cNvPr id="3" name="Notes Placeholder 2"/>
              <p:cNvSpPr>
                <a:spLocks noGrp="1"/>
              </p:cNvSpPr>
              <p:nvPr>
                <p:ph type="body" idx="1"/>
              </p:nvPr>
            </p:nvSpPr>
            <p:spPr/>
            <p:txBody>
              <a:bodyPr/>
              <a:lstStyle/>
              <a:p>
                <a:r>
                  <a:rPr lang="en-US" dirty="0"/>
                  <a:t>We</a:t>
                </a:r>
                <a:r>
                  <a:rPr lang="en-US" baseline="0" dirty="0"/>
                  <a:t> show here a complete example of how for a new instance </a:t>
                </a:r>
                <a:r>
                  <a:rPr lang="fr-CH" sz="1600" i="0" dirty="0">
                    <a:latin typeface="Cambria Math" charset="0"/>
                  </a:rPr>
                  <a:t>𝑐</a:t>
                </a:r>
                <a:r>
                  <a:rPr lang="fr-CH" sz="1600" b="0" i="0" dirty="0">
                    <a:latin typeface="Cambria Math" charset="0"/>
                  </a:rPr>
                  <a:t>𝑛</a:t>
                </a:r>
                <a:r>
                  <a:rPr lang="en-US" baseline="0" dirty="0"/>
                  <a:t>, the most likely corresponding class can be determined in the database. The Naïve Bayes classifier assigns a higher probability for </a:t>
                </a:r>
                <a:r>
                  <a:rPr lang="fr-CH" sz="1600" i="0" dirty="0">
                    <a:latin typeface="Cambria Math" charset="0"/>
                  </a:rPr>
                  <a:t>𝑐</a:t>
                </a:r>
                <a:r>
                  <a:rPr lang="fr-CH" sz="1600" b="0" i="0" dirty="0">
                    <a:latin typeface="Cambria Math" charset="0"/>
                  </a:rPr>
                  <a:t>𝑛</a:t>
                </a:r>
                <a:r>
                  <a:rPr lang="en-US" baseline="0" dirty="0"/>
                  <a:t> to belong to A than to U (which coincides with our intuition).</a:t>
                </a:r>
                <a:endParaRPr lang="en-US" dirty="0"/>
              </a:p>
            </p:txBody>
          </p:sp>
        </mc:Fallback>
      </mc:AlternateContent>
      <p:sp>
        <p:nvSpPr>
          <p:cNvPr id="4" name="Slide Number Placeholder 3"/>
          <p:cNvSpPr>
            <a:spLocks noGrp="1"/>
          </p:cNvSpPr>
          <p:nvPr>
            <p:ph type="sldNum" sz="quarter" idx="10"/>
          </p:nvPr>
        </p:nvSpPr>
        <p:spPr/>
        <p:txBody>
          <a:bodyPr/>
          <a:lstStyle/>
          <a:p>
            <a:fld id="{44D1BABB-F506-5B46-BFB9-2CD62F5C542D}" type="slidenum">
              <a:rPr lang="en-US" smtClean="0"/>
              <a:t>51</a:t>
            </a:fld>
            <a:endParaRPr lang="en-US"/>
          </a:p>
        </p:txBody>
      </p:sp>
    </p:spTree>
    <p:extLst>
      <p:ext uri="{BB962C8B-B14F-4D97-AF65-F5344CB8AC3E}">
        <p14:creationId xmlns:p14="http://schemas.microsoft.com/office/powerpoint/2010/main" val="928808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computing </a:t>
            </a:r>
            <a:r>
              <a:rPr lang="en-US" dirty="0" err="1"/>
              <a:t>Jaccard</a:t>
            </a:r>
            <a:r>
              <a:rPr lang="en-US" dirty="0"/>
              <a:t> similarity between two classes A and B we need to know</a:t>
            </a:r>
            <a:r>
              <a:rPr lang="en-US" baseline="0" dirty="0"/>
              <a:t> how many elements are contained in the intersection of A and B and the union of A and B. To that end we can first separate in each of the two databases the elements that belong to the class present in the database (e.g. A in database D1 with universe U1), and then apply the classifier learnt from the other database, whether an element in each of those two sets belongs also to the other class, or not. We consider U2</a:t>
            </a:r>
            <a:r>
              <a:rPr lang="en-US" baseline="30000" dirty="0"/>
              <a:t>AB</a:t>
            </a:r>
            <a:r>
              <a:rPr lang="en-US" baseline="0" dirty="0"/>
              <a:t> as the set of elements of B that are likely to belong to A, if they where part of database D1. In this way we determine (or better estimate) the sizes of the potential intersection of A and B and the union of A and B and can based on this compute an estimate for Jaccard similarity.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525788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350274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55</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tackle the problem of link prediction, we come back to an observation that we had made earlier for word embeddings. We have seen that relationships seem to be represented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express the linear relationship among the embeddings of two types of entities, e.g., countries and their capitals, by stating that the differences of the embedding vectors are similar. Since the differences of the vectors are similar, we can also introduce a vector for this difference, which we call </a:t>
                </a:r>
                <a14:m>
                  <m:oMath xmlns:m="http://schemas.openxmlformats.org/officeDocument/2006/math">
                    <m:sSub>
                      <m:sSubPr>
                        <m:ctrlPr>
                          <a:rPr lang="en-US" sz="1400" i="1" smtClean="0">
                            <a:latin typeface="Cambria Math" panose="02040503050406030204" pitchFamily="18" charset="0"/>
                          </a:rPr>
                        </m:ctrlPr>
                      </m:sSubPr>
                      <m:e>
                        <m:r>
                          <a:rPr lang="fr-CH" sz="1400" b="0" i="1">
                            <a:latin typeface="Cambria Math" panose="02040503050406030204" pitchFamily="18" charset="0"/>
                          </a:rPr>
                          <m:t>𝑣</m:t>
                        </m:r>
                      </m:e>
                      <m:sub>
                        <m:r>
                          <a:rPr lang="fr-CH" sz="1400" b="0" i="1">
                            <a:latin typeface="Cambria Math" panose="02040503050406030204" pitchFamily="18" charset="0"/>
                          </a:rPr>
                          <m:t>𝑖𝑠</m:t>
                        </m:r>
                        <m:r>
                          <a:rPr lang="fr-CH" sz="1400" b="0" i="1">
                            <a:latin typeface="Cambria Math" panose="02040503050406030204" pitchFamily="18" charset="0"/>
                          </a:rPr>
                          <m:t>_</m:t>
                        </m:r>
                        <m:r>
                          <a:rPr lang="fr-CH" sz="1400" b="0" i="1">
                            <a:latin typeface="Cambria Math" panose="02040503050406030204" pitchFamily="18" charset="0"/>
                          </a:rPr>
                          <m:t>𝑐𝑎𝑝𝑖𝑡𝑎𝑙</m:t>
                        </m:r>
                        <m:r>
                          <a:rPr lang="fr-CH" sz="1400" b="0" i="1">
                            <a:latin typeface="Cambria Math" panose="02040503050406030204" pitchFamily="18" charset="0"/>
                          </a:rPr>
                          <m:t>_</m:t>
                        </m:r>
                        <m:r>
                          <a:rPr lang="fr-CH" sz="1400" b="0" i="1">
                            <a:latin typeface="Cambria Math" panose="02040503050406030204" pitchFamily="18" charset="0"/>
                          </a:rPr>
                          <m:t>𝑜𝑓</m:t>
                        </m:r>
                      </m:sub>
                    </m:sSub>
                  </m:oMath>
                </a14:m>
                <a:r>
                  <a:rPr lang="en-US" dirty="0"/>
                  <a:t>. This vector can</a:t>
                </a:r>
                <a:r>
                  <a:rPr lang="en-US" baseline="0" dirty="0"/>
                  <a:t> be considered as a representation of the relationship. This formulation of the problem is the starting point for methods for identifying new relationships in knowledge graphs using embedding techniques.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We can express the linear relationship among the embeddings of two types of entities, e.g., countries and their capitals, by stating that the differences of the embedding vectors are similar. Since the differences of the vectors are similar, we can also introduce a vector for this difference, which we call </a:t>
                </a:r>
                <a:r>
                  <a:rPr lang="fr-CH" sz="1400" b="0" i="0">
                    <a:latin typeface="Cambria Math" panose="02040503050406030204" pitchFamily="18" charset="0"/>
                  </a:rPr>
                  <a:t>𝑣</a:t>
                </a:r>
                <a:r>
                  <a:rPr lang="en-US" sz="1400" b="0" i="0">
                    <a:latin typeface="Cambria Math" panose="02040503050406030204" pitchFamily="18" charset="0"/>
                  </a:rPr>
                  <a:t>_(</a:t>
                </a:r>
                <a:r>
                  <a:rPr lang="fr-CH" sz="1400" b="0" i="0">
                    <a:latin typeface="Cambria Math" panose="02040503050406030204" pitchFamily="18" charset="0"/>
                  </a:rPr>
                  <a:t>𝑖𝑠_𝑐𝑎𝑝𝑖𝑡𝑎𝑙_𝑜𝑓</a:t>
                </a:r>
                <a:r>
                  <a:rPr lang="en-US" sz="1400" b="0" i="0">
                    <a:latin typeface="Cambria Math" panose="02040503050406030204" pitchFamily="18" charset="0"/>
                  </a:rPr>
                  <a:t>)</a:t>
                </a:r>
                <a:r>
                  <a:rPr lang="en-US" dirty="0"/>
                  <a:t>. This vector can</a:t>
                </a:r>
                <a:r>
                  <a:rPr lang="en-US" baseline="0" dirty="0"/>
                  <a:t> be considered as a representation of the relationship. This formulation of the problem is the starting point for methods for identifying new relationships in knowledge graphs using embedding techniques.</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formulate the model,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dirty="0"/>
                  <a:t>. </a:t>
                </a:r>
                <a14:m>
                  <m:oMath xmlns:m="http://schemas.openxmlformats.org/officeDocument/2006/math">
                    <m:r>
                      <a:rPr lang="fr-CH" b="0" i="1">
                        <a:latin typeface="Cambria Math" panose="02040503050406030204" pitchFamily="18" charset="0"/>
                      </a:rPr>
                      <m:t>h</m:t>
                    </m:r>
                  </m:oMath>
                </a14:m>
                <a:r>
                  <a:rPr lang="en-US" dirty="0"/>
                  <a:t> indicates the term “head”</a:t>
                </a:r>
                <a:r>
                  <a:rPr lang="en-US" baseline="0" dirty="0"/>
                  <a:t> and </a:t>
                </a:r>
                <a14:m>
                  <m:oMath xmlns:m="http://schemas.openxmlformats.org/officeDocument/2006/math">
                    <m:r>
                      <a:rPr lang="fr-CH" b="0" i="1">
                        <a:latin typeface="Cambria Math" panose="02040503050406030204" pitchFamily="18" charset="0"/>
                      </a:rPr>
                      <m:t>𝑡</m:t>
                    </m:r>
                  </m:oMath>
                </a14:m>
                <a:r>
                  <a:rPr lang="en-US" baseline="0" dirty="0"/>
                  <a:t> the term “tail”, and both are entities. The objective is to find low-dimensional vectors representing both the head and tail entities, and the relationships.</a:t>
                </a:r>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learning the model, we need to introduce a loss function. To define this loss function, we first introduce a plausibility score </a:t>
                </a:r>
                <a14:m>
                  <m:oMath xmlns:m="http://schemas.openxmlformats.org/officeDocument/2006/math">
                    <m:r>
                      <m:rPr>
                        <m:sty m:val="p"/>
                      </m:rPr>
                      <a:rPr lang="fr-CH" smtClean="0">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baseline="0" dirty="0"/>
                  <a:t> for triples of embedding vectors. This score can be thought of as the inverse of the probability a triple triple to represent a correct fact. That means that more plausible the fact is the lower the plausibility score, approaching zero.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property that we require the score to satisfy is that correct triples have a higher score than incorrect triples. This requires examples of both correct and incorrect triples. For correct triples we can use facts from a given knowledge graph. For obtaining incorrect triples we can take a correct fact and corrupt it by modifying parts of the fact with random replacements.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learning the model, we need to introduce a loss function. To define this loss function, we first introduce a plausibility score </a:t>
                </a:r>
                <a:r>
                  <a:rPr lang="fr-CH" i="0">
                    <a:latin typeface="Cambria Math" panose="02040503050406030204" pitchFamily="18" charset="0"/>
                  </a:rPr>
                  <a:t>f(</a:t>
                </a:r>
                <a:r>
                  <a:rPr lang="fr-CH" b="1" i="0">
                    <a:latin typeface="Cambria Math" panose="02040503050406030204" pitchFamily="18" charset="0"/>
                  </a:rPr>
                  <a:t>𝒗_</a:t>
                </a:r>
                <a:r>
                  <a:rPr lang="fr-CH" i="0">
                    <a:latin typeface="Cambria Math" panose="02040503050406030204" pitchFamily="18" charset="0"/>
                  </a:rPr>
                  <a:t>ℎ, </a:t>
                </a:r>
                <a:r>
                  <a:rPr lang="fr-CH" b="1" i="0">
                    <a:latin typeface="Cambria Math" panose="02040503050406030204" pitchFamily="18" charset="0"/>
                  </a:rPr>
                  <a:t>𝒗_</a:t>
                </a:r>
                <a:r>
                  <a:rPr lang="fr-CH" i="0">
                    <a:latin typeface="Cambria Math" panose="02040503050406030204" pitchFamily="18" charset="0"/>
                  </a:rPr>
                  <a:t>𝑟,</a:t>
                </a:r>
                <a:r>
                  <a:rPr lang="fr-CH" b="1" i="0">
                    <a:latin typeface="Cambria Math" panose="02040503050406030204" pitchFamily="18" charset="0"/>
                  </a:rPr>
                  <a:t>𝒗_</a:t>
                </a:r>
                <a:r>
                  <a:rPr lang="fr-CH" i="0">
                    <a:latin typeface="Cambria Math" panose="02040503050406030204" pitchFamily="18" charset="0"/>
                  </a:rPr>
                  <a:t>𝑡 )</a:t>
                </a:r>
                <a:r>
                  <a:rPr lang="en-US" baseline="0" dirty="0"/>
                  <a:t> for triples of embedding vectors. This score can be thought of as the inverse of the probability a triple triple to represent a correct fact. That means that more plausible the fact is the lower the plausibility score, approaching zero.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The property that we require the score to satisfy is that correct triples have a higher score than incorrect triples. This requires examples of both correct and incorrect triples. For correct triples we can use facts from a given knowledge graph. For obtaining incorrect triples we can take a correct fact and corrupt it by modifying parts of the fact with random replacements.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57632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the plausibility function, we can formulate a loss function that should be minimized. The form of the function is a margin loss function. It tries to separate the positive from the negative samples, using the plausibility score. The hyperparameter </a:t>
                </a:r>
                <a14:m>
                  <m:oMath xmlns:m="http://schemas.openxmlformats.org/officeDocument/2006/math">
                    <m:r>
                      <a:rPr lang="fr-CH" i="1" smtClean="0">
                        <a:latin typeface="Cambria Math" panose="02040503050406030204" pitchFamily="18" charset="0"/>
                        <a:ea typeface="Cambria Math" panose="02040503050406030204" pitchFamily="18" charset="0"/>
                      </a:rPr>
                      <m:t>𝛾</m:t>
                    </m:r>
                  </m:oMath>
                </a14:m>
                <a:r>
                  <a:rPr lang="en-US" dirty="0"/>
                  <a:t> determines by which margin the optimization will try to separate the plausibility scores of correct vs. incorrect triples. </a:t>
                </a:r>
              </a:p>
              <a:p>
                <a:endParaRPr lang="en-US" dirty="0"/>
              </a:p>
              <a:p>
                <a:r>
                  <a:rPr lang="en-US" dirty="0"/>
                  <a:t>The optimization is performed as usual with SGD.</a:t>
                </a:r>
              </a:p>
              <a:p>
                <a:endParaRPr lang="en-US" dirty="0"/>
              </a:p>
            </p:txBody>
          </p:sp>
        </mc:Choice>
        <mc:Fallback xmlns="">
          <p:sp>
            <p:nvSpPr>
              <p:cNvPr id="3" name="Notes Placeholder 2"/>
              <p:cNvSpPr>
                <a:spLocks noGrp="1"/>
              </p:cNvSpPr>
              <p:nvPr>
                <p:ph type="body" idx="1"/>
              </p:nvPr>
            </p:nvSpPr>
            <p:spPr/>
            <p:txBody>
              <a:bodyPr/>
              <a:lstStyle/>
              <a:p>
                <a:r>
                  <a:rPr lang="en-US" dirty="0"/>
                  <a:t>Using the plausibility function, we can formulate a loss function that should be minimized. The form of the function is a margin loss function. It tries to separate the positive from the negative samples, using the plausibility score. The hyperparameter </a:t>
                </a:r>
                <a:r>
                  <a:rPr lang="fr-CH" i="0">
                    <a:latin typeface="Cambria Math" panose="02040503050406030204" pitchFamily="18" charset="0"/>
                    <a:ea typeface="Cambria Math" panose="02040503050406030204" pitchFamily="18" charset="0"/>
                  </a:rPr>
                  <a:t>𝛾</a:t>
                </a:r>
                <a:r>
                  <a:rPr lang="en-US" dirty="0"/>
                  <a:t> determines by which margin the optimization will try to separate the plausibility scores of correct vs. incorrect triples. </a:t>
                </a:r>
              </a:p>
              <a:p>
                <a:endParaRPr lang="en-US" dirty="0"/>
              </a:p>
              <a:p>
                <a:r>
                  <a:rPr lang="en-US" dirty="0"/>
                  <a:t>The optimization is performed as usual with SGD.</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33518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7.emf"/><Relationship Id="rId7" Type="http://schemas.openxmlformats.org/officeDocument/2006/relationships/image" Target="../media/image20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emf"/><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4.4 Knowledge Inference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6344-F1FE-C5EE-4B63-FA4988EE4838}"/>
              </a:ext>
            </a:extLst>
          </p:cNvPr>
          <p:cNvSpPr>
            <a:spLocks noGrp="1"/>
          </p:cNvSpPr>
          <p:nvPr>
            <p:ph type="title"/>
          </p:nvPr>
        </p:nvSpPr>
        <p:spPr/>
        <p:txBody>
          <a:bodyPr/>
          <a:lstStyle/>
          <a:p>
            <a:r>
              <a:rPr lang="en-CH"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629AD0-4981-FBEC-C66D-D150C9DF669D}"/>
                  </a:ext>
                </a:extLst>
              </p:cNvPr>
              <p:cNvSpPr>
                <a:spLocks noGrp="1"/>
              </p:cNvSpPr>
              <p:nvPr>
                <p:ph idx="1"/>
              </p:nvPr>
            </p:nvSpPr>
            <p:spPr/>
            <p:txBody>
              <a:bodyPr/>
              <a:lstStyle/>
              <a:p>
                <a:r>
                  <a:rPr lang="en-US" dirty="0"/>
                  <a:t>if </a:t>
                </a:r>
                <a14:m>
                  <m:oMath xmlns:m="http://schemas.openxmlformats.org/officeDocument/2006/math">
                    <m:r>
                      <a:rPr lang="fr-CH"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=2</m:t>
                    </m:r>
                  </m:oMath>
                </a14:m>
                <a:r>
                  <a:rPr lang="fr-CH" b="0" dirty="0">
                    <a:ea typeface="Cambria Math" panose="02040503050406030204" pitchFamily="18" charset="0"/>
                  </a:rPr>
                  <a:t> and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sub>
                        </m:sSub>
                      </m:e>
                    </m:d>
                  </m:oMath>
                </a14:m>
                <a:r>
                  <a:rPr lang="fr-CH" b="0" dirty="0">
                    <a:ea typeface="Cambria Math" panose="02040503050406030204" pitchFamily="18" charset="0"/>
                  </a:rPr>
                  <a:t> = 0, </a:t>
                </a:r>
                <a:r>
                  <a:rPr lang="fr-CH" b="0" dirty="0" err="1">
                    <a:ea typeface="Cambria Math" panose="02040503050406030204" pitchFamily="18" charset="0"/>
                  </a:rPr>
                  <a:t>then</a:t>
                </a:r>
                <a:endParaRPr lang="fr-CH" b="0" dirty="0">
                  <a:ea typeface="Cambria Math" panose="02040503050406030204" pitchFamily="18" charset="0"/>
                </a:endParaRPr>
              </a:p>
              <a:p>
                <a:br>
                  <a:rPr lang="fr-CH" b="0" dirty="0">
                    <a:ea typeface="Cambria Math" panose="02040503050406030204" pitchFamily="18" charset="0"/>
                  </a:rPr>
                </a:br>
                <a:r>
                  <a:rPr lang="fr-CH" b="0" dirty="0">
                    <a:ea typeface="Cambria Math" panose="02040503050406030204" pitchFamily="18" charset="0"/>
                  </a:rPr>
                  <a:t>	if</a:t>
                </a:r>
                <a:r>
                  <a:rPr lang="fr-CH"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a:latin typeface="Cambria Math" panose="02040503050406030204" pitchFamily="18" charset="0"/>
                      </a:rPr>
                      <m:t>=</m:t>
                    </m:r>
                    <m:r>
                      <a:rPr lang="fr-CH" sz="3200" b="0" i="0" smtClean="0">
                        <a:latin typeface="Cambria Math" panose="02040503050406030204" pitchFamily="18" charset="0"/>
                      </a:rPr>
                      <m:t>2</m:t>
                    </m:r>
                  </m:oMath>
                </a14:m>
                <a:r>
                  <a:rPr lang="fr-CH" sz="3200" b="0" dirty="0">
                    <a:ea typeface="Cambria Math" panose="02040503050406030204" pitchFamily="18" charset="0"/>
                  </a:rPr>
                  <a:t> </a:t>
                </a:r>
                <a:r>
                  <a:rPr lang="fr-CH" b="0" dirty="0">
                    <a:ea typeface="Cambria Math" panose="02040503050406030204" pitchFamily="18" charset="0"/>
                  </a:rPr>
                  <a:t>or </a:t>
                </a:r>
                <a:r>
                  <a:rPr lang="fr-CH" dirty="0">
                    <a:ea typeface="Cambria Math" panose="02040503050406030204" pitchFamily="18" charset="0"/>
                  </a:rPr>
                  <a:t>3</a:t>
                </a:r>
                <a:r>
                  <a:rPr lang="fr-CH" b="0" dirty="0">
                    <a:ea typeface="Cambria Math" panose="02040503050406030204" pitchFamily="18" charset="0"/>
                  </a:rPr>
                  <a:t>, </a:t>
                </a:r>
                <a:r>
                  <a:rPr lang="fr-CH" b="0" dirty="0" err="1">
                    <a:ea typeface="Cambria Math" panose="02040503050406030204" pitchFamily="18" charset="0"/>
                  </a:rPr>
                  <a:t>then</a:t>
                </a:r>
                <a:endParaRPr lang="fr-CH" dirty="0">
                  <a:ea typeface="Cambria Math" panose="02040503050406030204" pitchFamily="18" charset="0"/>
                </a:endParaRPr>
              </a:p>
              <a:p>
                <a:r>
                  <a:rPr lang="fr-CH" sz="3600" dirty="0">
                    <a:ea typeface="Cambria Math" panose="02040503050406030204" pitchFamily="18" charset="0"/>
                  </a:rPr>
                  <a:t>		</a:t>
                </a:r>
                <a14:m>
                  <m:oMath xmlns:m="http://schemas.openxmlformats.org/officeDocument/2006/math">
                    <m:r>
                      <m:rPr>
                        <m:sty m:val="p"/>
                      </m:rPr>
                      <a:rPr lang="fr-CH" sz="3600">
                        <a:latin typeface="Cambria Math" panose="02040503050406030204" pitchFamily="18" charset="0"/>
                        <a:ea typeface="Cambria Math" panose="02040503050406030204" pitchFamily="18" charset="0"/>
                      </a:rPr>
                      <m:t>max</m:t>
                    </m:r>
                    <m:r>
                      <a:rPr lang="fr-CH" sz="3600" i="1">
                        <a:latin typeface="Cambria Math" panose="02040503050406030204" pitchFamily="18" charset="0"/>
                        <a:ea typeface="Cambria Math" panose="02040503050406030204" pitchFamily="18" charset="0"/>
                      </a:rPr>
                      <m:t>⁡(0,</m:t>
                    </m:r>
                    <m:r>
                      <a:rPr lang="fr-CH" sz="3600" i="1">
                        <a:latin typeface="Cambria Math" panose="02040503050406030204" pitchFamily="18" charset="0"/>
                        <a:ea typeface="Cambria Math" panose="02040503050406030204" pitchFamily="18" charset="0"/>
                      </a:rPr>
                      <m:t>𝛾</m:t>
                    </m:r>
                    <m:r>
                      <a:rPr lang="fr-CH" sz="3600">
                        <a:latin typeface="Cambria Math" panose="02040503050406030204" pitchFamily="18" charset="0"/>
                        <a:ea typeface="Cambria Math" panose="02040503050406030204" pitchFamily="18" charset="0"/>
                      </a:rPr>
                      <m:t>+</m:t>
                    </m:r>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sub>
                        </m:sSub>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sub>
                        </m:sSub>
                      </m:e>
                    </m:d>
                    <m:r>
                      <a:rPr lang="fr-CH" sz="3600" i="1">
                        <a:latin typeface="Cambria Math" panose="02040503050406030204" pitchFamily="18" charset="0"/>
                      </a:rPr>
                      <m:t> −</m:t>
                    </m:r>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r>
                              <a:rPr lang="fr-CH" sz="3600" i="1">
                                <a:latin typeface="Cambria Math" panose="02040503050406030204" pitchFamily="18" charset="0"/>
                              </a:rPr>
                              <m:t>′</m:t>
                            </m:r>
                          </m:sub>
                        </m:sSub>
                        <m:r>
                          <a:rPr lang="fr-CH" sz="3600" i="1">
                            <a:latin typeface="Cambria Math" panose="02040503050406030204" pitchFamily="18" charset="0"/>
                          </a:rPr>
                          <m:t>,</m:t>
                        </m:r>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r>
                              <a:rPr lang="fr-CH" sz="3600" i="1">
                                <a:latin typeface="Cambria Math" panose="02040503050406030204" pitchFamily="18" charset="0"/>
                              </a:rPr>
                              <m:t>′</m:t>
                            </m:r>
                          </m:sub>
                        </m:sSub>
                      </m:e>
                    </m:d>
                    <m:r>
                      <a:rPr lang="fr-CH" sz="3600" i="1">
                        <a:latin typeface="Cambria Math" panose="02040503050406030204" pitchFamily="18" charset="0"/>
                      </a:rPr>
                      <m:t>)</m:t>
                    </m:r>
                  </m:oMath>
                </a14:m>
                <a:r>
                  <a:rPr lang="fr-CH" b="0" dirty="0">
                    <a:ea typeface="Cambria Math" panose="02040503050406030204" pitchFamily="18" charset="0"/>
                  </a:rPr>
                  <a:t> = 0</a:t>
                </a:r>
              </a:p>
              <a:p>
                <a:br>
                  <a:rPr lang="fr-CH" b="0" dirty="0">
                    <a:ea typeface="Cambria Math" panose="02040503050406030204" pitchFamily="18" charset="0"/>
                  </a:rPr>
                </a:br>
                <a:r>
                  <a:rPr lang="fr-CH" b="0" dirty="0">
                    <a:ea typeface="Cambria Math" panose="02040503050406030204" pitchFamily="18" charset="0"/>
                  </a:rPr>
                  <a:t>	</a:t>
                </a:r>
                <a:r>
                  <a:rPr lang="fr-CH" dirty="0">
                    <a:ea typeface="Cambria Math" panose="02040503050406030204" pitchFamily="18" charset="0"/>
                  </a:rPr>
                  <a:t>if </a:t>
                </a:r>
                <a14:m>
                  <m:oMath xmlns:m="http://schemas.openxmlformats.org/officeDocument/2006/math">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a:latin typeface="Cambria Math" panose="02040503050406030204" pitchFamily="18" charset="0"/>
                      </a:rPr>
                      <m:t>=</m:t>
                    </m:r>
                    <m:r>
                      <a:rPr lang="fr-CH" sz="3200" b="0" i="0" smtClean="0">
                        <a:latin typeface="Cambria Math" panose="02040503050406030204" pitchFamily="18" charset="0"/>
                      </a:rPr>
                      <m:t>1</m:t>
                    </m:r>
                  </m:oMath>
                </a14:m>
                <a:r>
                  <a:rPr lang="fr-CH" dirty="0">
                    <a:ea typeface="Cambria Math" panose="02040503050406030204" pitchFamily="18" charset="0"/>
                  </a:rPr>
                  <a:t>, </a:t>
                </a:r>
                <a:r>
                  <a:rPr lang="fr-CH" dirty="0" err="1">
                    <a:ea typeface="Cambria Math" panose="02040503050406030204" pitchFamily="18" charset="0"/>
                  </a:rPr>
                  <a:t>then</a:t>
                </a:r>
                <a:r>
                  <a:rPr lang="fr-CH" dirty="0">
                    <a:ea typeface="Cambria Math" panose="02040503050406030204" pitchFamily="18" charset="0"/>
                  </a:rPr>
                  <a:t> </a:t>
                </a:r>
              </a:p>
              <a:p>
                <a:r>
                  <a:rPr lang="fr-CH" sz="3200" dirty="0">
                    <a:ea typeface="Cambria Math" panose="02040503050406030204" pitchFamily="18" charset="0"/>
                  </a:rPr>
                  <a:t>		</a:t>
                </a:r>
                <a14:m>
                  <m:oMath xmlns:m="http://schemas.openxmlformats.org/officeDocument/2006/math">
                    <m:r>
                      <m:rPr>
                        <m:sty m:val="p"/>
                      </m:rPr>
                      <a:rPr lang="fr-CH" sz="3200">
                        <a:latin typeface="Cambria Math" panose="02040503050406030204" pitchFamily="18" charset="0"/>
                        <a:ea typeface="Cambria Math" panose="02040503050406030204" pitchFamily="18" charset="0"/>
                      </a:rPr>
                      <m:t>max</m:t>
                    </m:r>
                    <m:r>
                      <a:rPr lang="fr-CH" sz="3200" i="1">
                        <a:latin typeface="Cambria Math" panose="02040503050406030204" pitchFamily="18" charset="0"/>
                        <a:ea typeface="Cambria Math" panose="02040503050406030204" pitchFamily="18" charset="0"/>
                      </a:rPr>
                      <m:t>⁡(0,</m:t>
                    </m:r>
                    <m:r>
                      <a:rPr lang="fr-CH" sz="3200" i="1">
                        <a:latin typeface="Cambria Math" panose="02040503050406030204" pitchFamily="18" charset="0"/>
                        <a:ea typeface="Cambria Math" panose="02040503050406030204" pitchFamily="18" charset="0"/>
                      </a:rPr>
                      <m:t>𝛾</m:t>
                    </m:r>
                    <m:r>
                      <a:rPr lang="fr-CH" sz="3200">
                        <a:latin typeface="Cambria Math" panose="02040503050406030204" pitchFamily="18" charset="0"/>
                        <a:ea typeface="Cambria Math" panose="02040503050406030204" pitchFamily="18" charset="0"/>
                      </a:rPr>
                      <m:t>+</m:t>
                    </m:r>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sub>
                        </m:sSub>
                      </m:e>
                    </m:d>
                    <m:r>
                      <a:rPr lang="fr-CH" sz="3200" i="1">
                        <a:latin typeface="Cambria Math" panose="02040503050406030204" pitchFamily="18" charset="0"/>
                      </a:rPr>
                      <m:t> −</m:t>
                    </m:r>
                    <m:r>
                      <m:rPr>
                        <m:sty m:val="p"/>
                      </m:rPr>
                      <a:rPr lang="fr-CH" sz="3200">
                        <a:latin typeface="Cambria Math" panose="02040503050406030204" pitchFamily="18" charset="0"/>
                      </a:rPr>
                      <m:t>f</m:t>
                    </m:r>
                    <m:d>
                      <m:dPr>
                        <m:ctrlPr>
                          <a:rPr lang="fr-CH" sz="3200" i="1">
                            <a:latin typeface="Cambria Math" panose="02040503050406030204" pitchFamily="18" charset="0"/>
                          </a:rPr>
                        </m:ctrlPr>
                      </m:dPr>
                      <m:e>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h</m:t>
                            </m:r>
                            <m:r>
                              <a:rPr lang="fr-CH" sz="3200" i="1">
                                <a:latin typeface="Cambria Math" panose="02040503050406030204" pitchFamily="18" charset="0"/>
                              </a:rPr>
                              <m:t>′</m:t>
                            </m:r>
                          </m:sub>
                        </m:sSub>
                        <m:r>
                          <a:rPr lang="fr-CH" sz="3200" i="1">
                            <a:latin typeface="Cambria Math" panose="02040503050406030204" pitchFamily="18" charset="0"/>
                          </a:rPr>
                          <m:t>, </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𝑟</m:t>
                            </m:r>
                          </m:sub>
                        </m:sSub>
                        <m:r>
                          <a:rPr lang="fr-CH" sz="3200" i="1">
                            <a:latin typeface="Cambria Math" panose="02040503050406030204" pitchFamily="18" charset="0"/>
                          </a:rPr>
                          <m:t>,</m:t>
                        </m:r>
                        <m:sSub>
                          <m:sSubPr>
                            <m:ctrlPr>
                              <a:rPr lang="fr-CH" sz="3200" i="1">
                                <a:latin typeface="Cambria Math" panose="02040503050406030204" pitchFamily="18" charset="0"/>
                              </a:rPr>
                            </m:ctrlPr>
                          </m:sSubPr>
                          <m:e>
                            <m:r>
                              <a:rPr lang="fr-CH" sz="3200" b="1" i="1">
                                <a:latin typeface="Cambria Math" panose="02040503050406030204" pitchFamily="18" charset="0"/>
                              </a:rPr>
                              <m:t>𝒗</m:t>
                            </m:r>
                          </m:e>
                          <m:sub>
                            <m:r>
                              <a:rPr lang="fr-CH" sz="3200" i="1">
                                <a:latin typeface="Cambria Math" panose="02040503050406030204" pitchFamily="18" charset="0"/>
                              </a:rPr>
                              <m:t>𝑡</m:t>
                            </m:r>
                            <m:r>
                              <a:rPr lang="fr-CH" sz="3200" i="1">
                                <a:latin typeface="Cambria Math" panose="02040503050406030204" pitchFamily="18" charset="0"/>
                              </a:rPr>
                              <m:t>′</m:t>
                            </m:r>
                          </m:sub>
                        </m:sSub>
                      </m:e>
                    </m:d>
                    <m:r>
                      <a:rPr lang="fr-CH" sz="3200" i="1">
                        <a:latin typeface="Cambria Math" panose="02040503050406030204" pitchFamily="18" charset="0"/>
                      </a:rPr>
                      <m:t>)</m:t>
                    </m:r>
                  </m:oMath>
                </a14:m>
                <a:r>
                  <a:rPr lang="fr-CH" sz="3200" b="0" dirty="0">
                    <a:ea typeface="Cambria Math" panose="02040503050406030204" pitchFamily="18" charset="0"/>
                  </a:rPr>
                  <a:t> = 1</a:t>
                </a:r>
                <a:br>
                  <a:rPr lang="fr-CH" sz="3200" b="0" dirty="0">
                    <a:ea typeface="Cambria Math" panose="02040503050406030204" pitchFamily="18" charset="0"/>
                  </a:rPr>
                </a:br>
                <a:endParaRPr lang="fr-CH" sz="3200" dirty="0">
                  <a:ea typeface="Cambria Math" panose="02040503050406030204" pitchFamily="18" charset="0"/>
                </a:endParaRPr>
              </a:p>
              <a:p>
                <a:pPr marL="1060432" lvl="2" indent="0">
                  <a:buNone/>
                </a:pPr>
                <a:r>
                  <a:rPr lang="fr-CH" sz="3200" dirty="0">
                    <a:ea typeface="Cambria Math" panose="02040503050406030204" pitchFamily="18" charset="0"/>
                  </a:rPr>
                  <a:t>☞ in </a:t>
                </a:r>
                <a:r>
                  <a:rPr lang="fr-CH" sz="3200" dirty="0" err="1">
                    <a:ea typeface="Cambria Math" panose="02040503050406030204" pitchFamily="18" charset="0"/>
                  </a:rPr>
                  <a:t>order</a:t>
                </a:r>
                <a:r>
                  <a:rPr lang="fr-CH" sz="3200" dirty="0">
                    <a:ea typeface="Cambria Math" panose="02040503050406030204" pitchFamily="18" charset="0"/>
                  </a:rPr>
                  <a:t> to </a:t>
                </a:r>
                <a:r>
                  <a:rPr lang="fr-CH" sz="3200" dirty="0" err="1">
                    <a:ea typeface="Cambria Math" panose="02040503050406030204" pitchFamily="18" charset="0"/>
                  </a:rPr>
                  <a:t>minimize</a:t>
                </a:r>
                <a:r>
                  <a:rPr lang="fr-CH" sz="2800" dirty="0">
                    <a:ea typeface="Cambria Math" panose="02040503050406030204" pitchFamily="18" charset="0"/>
                  </a:rPr>
                  <a:t> </a:t>
                </a:r>
                <a14:m>
                  <m:oMath xmlns:m="http://schemas.openxmlformats.org/officeDocument/2006/math">
                    <m:r>
                      <a:rPr lang="fr-CH" sz="2800" i="1">
                        <a:latin typeface="Cambria Math" panose="02040503050406030204" pitchFamily="18" charset="0"/>
                      </a:rPr>
                      <m:t>𝐽</m:t>
                    </m:r>
                    <m:d>
                      <m:dPr>
                        <m:ctrlPr>
                          <a:rPr lang="fr-CH" sz="2800" i="1">
                            <a:latin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𝜃</m:t>
                        </m:r>
                      </m:e>
                    </m:d>
                  </m:oMath>
                </a14:m>
                <a:r>
                  <a:rPr lang="fr-CH" sz="3200" dirty="0">
                    <a:ea typeface="Cambria Math" panose="02040503050406030204" pitchFamily="18" charset="0"/>
                  </a:rPr>
                  <a:t> </a:t>
                </a:r>
                <a14:m>
                  <m:oMath xmlns:m="http://schemas.openxmlformats.org/officeDocument/2006/math">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i="1">
                        <a:latin typeface="Cambria Math" panose="02040503050406030204" pitchFamily="18" charset="0"/>
                      </a:rPr>
                      <m:t>)</m:t>
                    </m:r>
                  </m:oMath>
                </a14:m>
                <a:r>
                  <a:rPr lang="fr-CH" sz="3200" dirty="0">
                    <a:ea typeface="Cambria Math" panose="02040503050406030204" pitchFamily="18" charset="0"/>
                  </a:rPr>
                  <a:t>  </a:t>
                </a:r>
                <a:r>
                  <a:rPr lang="fr-CH" sz="3200" dirty="0" err="1">
                    <a:ea typeface="Cambria Math" panose="02040503050406030204" pitchFamily="18" charset="0"/>
                  </a:rPr>
                  <a:t>needs</a:t>
                </a:r>
                <a:r>
                  <a:rPr lang="fr-CH" sz="3200" dirty="0">
                    <a:ea typeface="Cambria Math" panose="02040503050406030204" pitchFamily="18" charset="0"/>
                  </a:rPr>
                  <a:t> to </a:t>
                </a:r>
                <a:r>
                  <a:rPr lang="fr-CH" sz="3200" dirty="0" err="1">
                    <a:ea typeface="Cambria Math" panose="02040503050406030204" pitchFamily="18" charset="0"/>
                  </a:rPr>
                  <a:t>be</a:t>
                </a:r>
                <a:r>
                  <a:rPr lang="fr-CH" sz="3200" dirty="0">
                    <a:ea typeface="Cambria Math" panose="02040503050406030204" pitchFamily="18" charset="0"/>
                  </a:rPr>
                  <a:t> </a:t>
                </a:r>
                <a:r>
                  <a:rPr lang="fr-CH" sz="3200" dirty="0" err="1">
                    <a:ea typeface="Cambria Math" panose="02040503050406030204" pitchFamily="18" charset="0"/>
                  </a:rPr>
                  <a:t>increased</a:t>
                </a:r>
                <a:br>
                  <a:rPr lang="fr-CH" dirty="0">
                    <a:ea typeface="Cambria Math" panose="02040503050406030204" pitchFamily="18" charset="0"/>
                  </a:rPr>
                </a:br>
                <a:br>
                  <a:rPr lang="fr-CH" b="0" dirty="0">
                    <a:ea typeface="Cambria Math" panose="02040503050406030204" pitchFamily="18" charset="0"/>
                  </a:rPr>
                </a:br>
                <a:endParaRPr lang="en-CH" dirty="0"/>
              </a:p>
            </p:txBody>
          </p:sp>
        </mc:Choice>
        <mc:Fallback>
          <p:sp>
            <p:nvSpPr>
              <p:cNvPr id="3" name="Content Placeholder 2">
                <a:extLst>
                  <a:ext uri="{FF2B5EF4-FFF2-40B4-BE49-F238E27FC236}">
                    <a16:creationId xmlns:a16="http://schemas.microsoft.com/office/drawing/2014/main" id="{93629AD0-4981-FBEC-C66D-D150C9DF669D}"/>
                  </a:ext>
                </a:extLst>
              </p:cNvPr>
              <p:cNvSpPr>
                <a:spLocks noGrp="1" noRot="1" noChangeAspect="1" noMove="1" noResize="1" noEditPoints="1" noAdjustHandles="1" noChangeArrowheads="1" noChangeShapeType="1" noTextEdit="1"/>
              </p:cNvSpPr>
              <p:nvPr>
                <p:ph idx="1"/>
              </p:nvPr>
            </p:nvSpPr>
            <p:spPr>
              <a:blipFill>
                <a:blip r:embed="rId3"/>
                <a:stretch>
                  <a:fillRect l="-1412" t="-1307" b="-283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95E1909-186F-9DD9-B8A9-34D3C39FE68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537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dirty="0"/>
                  <a:t>One of the first embedding-based models for knowledge base completion</a:t>
                </a:r>
              </a:p>
              <a:p>
                <a:pPr marL="457200" indent="-457200">
                  <a:buFont typeface="Arial" panose="020B0604020202020204" pitchFamily="34" charset="0"/>
                  <a:buChar char="•"/>
                </a:pPr>
                <a:r>
                  <a:rPr lang="en-US" dirty="0"/>
                  <a:t>Based on the intuition from text WE</a:t>
                </a:r>
              </a:p>
              <a:p>
                <a:endParaRPr lang="en-US" dirty="0"/>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2</m:t>
                          </m:r>
                        </m:sub>
                      </m:sSub>
                    </m:oMath>
                  </m:oMathPara>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dirty="0"/>
                  <a:t>Initialize vectors with random values</a:t>
                </a:r>
              </a:p>
              <a:p>
                <a:pPr marL="457200" indent="-457200">
                  <a:buFont typeface="Arial" panose="020B0604020202020204" pitchFamily="34" charset="0"/>
                  <a:buChar char="•"/>
                </a:pPr>
                <a:r>
                  <a:rPr lang="en-US" dirty="0"/>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dirty="0"/>
                  <a:t> </a:t>
                </a:r>
                <a14:m>
                  <m:oMath xmlns:m="http://schemas.openxmlformats.org/officeDocument/2006/math">
                    <m:f>
                      <m:fPr>
                        <m:ctrlPr>
                          <a:rPr lang="fr-CH" i="1">
                            <a:latin typeface="Cambria Math" panose="02040503050406030204" pitchFamily="18" charset="0"/>
                          </a:rPr>
                        </m:ctrlPr>
                      </m:fPr>
                      <m:num>
                        <m:r>
                          <a:rPr lang="fr-CH" b="0" i="1" smtClean="0">
                            <a:latin typeface="Cambria Math" panose="02040503050406030204" pitchFamily="18" charset="0"/>
                          </a:rPr>
                          <m:t>𝑐</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dirty="0"/>
                  <a:t> where </a:t>
                </a:r>
                <a14:m>
                  <m:oMath xmlns:m="http://schemas.openxmlformats.org/officeDocument/2006/math">
                    <m:r>
                      <a:rPr lang="fr-CH" b="0" i="1">
                        <a:latin typeface="Cambria Math" panose="02040503050406030204" pitchFamily="18" charset="0"/>
                      </a:rPr>
                      <m:t>𝑘</m:t>
                    </m:r>
                  </m:oMath>
                </a14:m>
                <a:r>
                  <a:rPr lang="en-US" dirty="0"/>
                  <a:t> is the embedding dimension</a:t>
                </a:r>
              </a:p>
              <a:p>
                <a:pPr marL="457200" indent="-457200">
                  <a:buFont typeface="Arial" panose="020B0604020202020204" pitchFamily="34" charset="0"/>
                  <a:buChar char="•"/>
                </a:pPr>
                <a:r>
                  <a:rPr lang="en-US" dirty="0"/>
                  <a:t>In each iteration</a:t>
                </a:r>
              </a:p>
              <a:p>
                <a:pPr marL="1376240" lvl="1" indent="-457200">
                  <a:buFont typeface="Arial" panose="020B0604020202020204" pitchFamily="34" charset="0"/>
                  <a:buChar char="•"/>
                </a:pPr>
                <a:r>
                  <a:rPr lang="en-US" dirty="0"/>
                  <a:t>Sample a correct triple or batch</a:t>
                </a:r>
              </a:p>
              <a:p>
                <a:pPr marL="1376240" lvl="1" indent="-457200">
                  <a:buFont typeface="Arial" panose="020B0604020202020204" pitchFamily="34" charset="0"/>
                  <a:buChar char="•"/>
                </a:pPr>
                <a:r>
                  <a:rPr lang="en-US" dirty="0"/>
                  <a:t>Derive a corrupt triple from the correct one: replace </a:t>
                </a:r>
                <a14:m>
                  <m:oMath xmlns:m="http://schemas.openxmlformats.org/officeDocument/2006/math">
                    <m:r>
                      <a:rPr lang="fr-CH" i="1">
                        <a:latin typeface="Cambria Math" panose="02040503050406030204" pitchFamily="18" charset="0"/>
                      </a:rPr>
                      <m:t>h</m:t>
                    </m:r>
                  </m:oMath>
                </a14:m>
                <a:r>
                  <a:rPr lang="en-US" dirty="0"/>
                  <a:t> or </a:t>
                </a:r>
                <a14:m>
                  <m:oMath xmlns:m="http://schemas.openxmlformats.org/officeDocument/2006/math">
                    <m:r>
                      <a:rPr lang="fr-CH" b="0" i="1">
                        <a:latin typeface="Cambria Math" panose="02040503050406030204" pitchFamily="18" charset="0"/>
                      </a:rPr>
                      <m:t>𝑡</m:t>
                    </m:r>
                  </m:oMath>
                </a14:m>
                <a:r>
                  <a:rPr lang="en-US" dirty="0"/>
                  <a:t> by a random entity</a:t>
                </a:r>
              </a:p>
              <a:p>
                <a:pPr marL="1376240" lvl="1" indent="-457200">
                  <a:buFont typeface="Arial" panose="020B0604020202020204" pitchFamily="34" charset="0"/>
                  <a:buChar char="•"/>
                </a:pPr>
                <a:r>
                  <a:rPr lang="en-US" dirty="0"/>
                  <a:t>Update embeddings by minimizing loss function</a:t>
                </a:r>
              </a:p>
              <a:p>
                <a:pPr marL="1376240" lvl="1" indent="-457200">
                  <a:buFont typeface="Arial" panose="020B0604020202020204" pitchFamily="34" charset="0"/>
                  <a:buChar char="•"/>
                </a:pPr>
                <a:r>
                  <a:rPr lang="en-US" dirty="0"/>
                  <a:t>Normalize all entity vectors to 1 (not relationship vectors!)</a:t>
                </a:r>
              </a:p>
              <a:p>
                <a:pPr lvl="1" indent="0">
                  <a:buNone/>
                </a:pPr>
                <a:endParaRPr lang="en-US" dirty="0"/>
              </a:p>
            </p:txBody>
          </p:sp>
        </mc:Choice>
        <mc:Fallback xmlns="">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6825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a:t>Which is true? The score function f(h,r,t)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a:t>has always larger values for triples (h,r,t) that are part of the known knowledge graph than for other triples</a:t>
            </a:r>
          </a:p>
          <a:p>
            <a:pPr marL="514350" indent="-514350">
              <a:buAutoNum type="alphaUcPeriod"/>
            </a:pPr>
            <a:r>
              <a:rPr lang="en-US"/>
              <a:t>maps triples to vectors in the embedding space</a:t>
            </a:r>
          </a:p>
          <a:p>
            <a:pPr marL="514350" indent="-514350">
              <a:buAutoNum type="alphaUcPeriod"/>
            </a:pPr>
            <a:r>
              <a:rPr lang="en-US"/>
              <a:t>is always positive</a:t>
            </a:r>
          </a:p>
          <a:p>
            <a:pPr marL="514350" indent="-514350">
              <a:buAutoNum type="alphaUcPeriod"/>
            </a:pPr>
            <a:r>
              <a:rPr lang="en-US"/>
              <a:t>is optimized by stochastic gradient descent</a:t>
            </a:r>
          </a:p>
          <a:p>
            <a:pPr marL="514350" indent="-514350">
              <a:buAutoNum type="alphaUcPeriod"/>
            </a:pPr>
            <a:endParaRPr lang="en-US"/>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1AEA-8994-BD6B-F4A7-76F695D45F38}"/>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DD17D3-2B15-1C18-46E2-1D5B25961B73}"/>
                  </a:ext>
                </a:extLst>
              </p:cNvPr>
              <p:cNvSpPr>
                <a:spLocks noGrp="1"/>
              </p:cNvSpPr>
              <p:nvPr>
                <p:ph idx="1"/>
              </p:nvPr>
            </p:nvSpPr>
            <p:spPr/>
            <p:txBody>
              <a:bodyPr/>
              <a:lstStyle/>
              <a:p>
                <a:r>
                  <a:rPr lang="fr-CH" dirty="0">
                    <a:ea typeface="Cambria Math" panose="02040503050406030204" pitchFamily="18" charset="0"/>
                  </a:rPr>
                  <a:t>If </a:t>
                </a:r>
                <a14:m>
                  <m:oMath xmlns:m="http://schemas.openxmlformats.org/officeDocument/2006/math">
                    <m:r>
                      <m:rPr>
                        <m:sty m:val="p"/>
                      </m:rPr>
                      <a:rPr lang="fr-CH" sz="3600">
                        <a:latin typeface="Cambria Math" panose="02040503050406030204" pitchFamily="18" charset="0"/>
                      </a:rPr>
                      <m:t>f</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h</m:t>
                            </m:r>
                          </m:sub>
                        </m:sSub>
                        <m:r>
                          <a:rPr lang="fr-CH" sz="3600" i="1">
                            <a:latin typeface="Cambria Math" panose="02040503050406030204" pitchFamily="18" charset="0"/>
                          </a:rPr>
                          <m:t>, </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𝑟</m:t>
                            </m:r>
                          </m:sub>
                        </m:sSub>
                        <m:r>
                          <a:rPr lang="fr-CH" sz="3600" i="1">
                            <a:latin typeface="Cambria Math" panose="02040503050406030204" pitchFamily="18" charset="0"/>
                          </a:rPr>
                          <m:t>,</m:t>
                        </m:r>
                        <m:sSub>
                          <m:sSubPr>
                            <m:ctrlPr>
                              <a:rPr lang="fr-CH" sz="3600" i="1">
                                <a:latin typeface="Cambria Math" panose="02040503050406030204" pitchFamily="18" charset="0"/>
                              </a:rPr>
                            </m:ctrlPr>
                          </m:sSubPr>
                          <m:e>
                            <m:r>
                              <a:rPr lang="fr-CH" sz="3600" b="1" i="1">
                                <a:latin typeface="Cambria Math" panose="02040503050406030204" pitchFamily="18" charset="0"/>
                              </a:rPr>
                              <m:t>𝒗</m:t>
                            </m:r>
                          </m:e>
                          <m:sub>
                            <m:r>
                              <a:rPr lang="fr-CH" sz="3600" i="1">
                                <a:latin typeface="Cambria Math" panose="02040503050406030204" pitchFamily="18" charset="0"/>
                              </a:rPr>
                              <m:t>𝑡</m:t>
                            </m:r>
                          </m:sub>
                        </m:sSub>
                      </m:e>
                    </m:d>
                  </m:oMath>
                </a14:m>
                <a:r>
                  <a:rPr lang="fr-CH" b="0" dirty="0">
                    <a:ea typeface="Cambria Math" panose="02040503050406030204" pitchFamily="18" charset="0"/>
                  </a:rPr>
                  <a:t> = 0.1 and </a:t>
                </a:r>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CH" dirty="0"/>
                  <a:t> is increased from 2 to 3, optimizing the loss function</a:t>
                </a:r>
              </a:p>
              <a:p>
                <a:pPr marL="514350" indent="-514350">
                  <a:buFont typeface="+mj-lt"/>
                  <a:buAutoNum type="alphaUcPeriod"/>
                </a:pPr>
                <a:r>
                  <a:rPr lang="en-GB" sz="3200" dirty="0"/>
                  <a:t>is primarily achieved by decreasing the values of</a:t>
                </a:r>
                <a:r>
                  <a:rPr lang="en-CH" sz="3200" dirty="0"/>
                  <a:t> </a:t>
                </a:r>
                <a14:m>
                  <m:oMath xmlns:m="http://schemas.openxmlformats.org/officeDocument/2006/math">
                    <m:r>
                      <m:rPr>
                        <m:sty m:val="p"/>
                      </m:rPr>
                      <a:rPr lang="fr-CH" sz="2800" smtClean="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oMath>
                </a14:m>
                <a:endParaRPr lang="fr-CH" sz="2800" dirty="0"/>
              </a:p>
              <a:p>
                <a:pPr marL="514350" indent="-514350">
                  <a:buFont typeface="+mj-lt"/>
                  <a:buAutoNum type="alphaUcPeriod"/>
                </a:pPr>
                <a:r>
                  <a:rPr lang="en-GB" sz="3200" dirty="0"/>
                  <a:t>is primarily achieved by increasing the values of</a:t>
                </a:r>
                <a:r>
                  <a:rPr lang="en-CH" sz="3200" dirty="0"/>
                  <a:t> </a:t>
                </a:r>
                <a14:m>
                  <m:oMath xmlns:m="http://schemas.openxmlformats.org/officeDocument/2006/math">
                    <m:r>
                      <m:rPr>
                        <m:sty m:val="p"/>
                      </m:rPr>
                      <a:rPr lang="fr-CH" sz="2800" smtClean="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oMath>
                </a14:m>
                <a:endParaRPr lang="en-CH" sz="3200" dirty="0"/>
              </a:p>
              <a:p>
                <a:pPr marL="514350" indent="-514350">
                  <a:buFont typeface="+mj-lt"/>
                  <a:buAutoNum type="alphaUcPeriod"/>
                </a:pPr>
                <a:r>
                  <a:rPr lang="en-GB" sz="3200" dirty="0"/>
                  <a:t>is primarily achieved by decreasing the values of </a:t>
                </a:r>
                <a14:m>
                  <m:oMath xmlns:m="http://schemas.openxmlformats.org/officeDocument/2006/math">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oMath>
                </a14:m>
                <a:endParaRPr lang="fr-CH" sz="2800" dirty="0"/>
              </a:p>
              <a:p>
                <a:pPr marL="514350" indent="-514350">
                  <a:buFont typeface="+mj-lt"/>
                  <a:buAutoNum type="alphaUcPeriod"/>
                </a:pPr>
                <a:r>
                  <a:rPr lang="en-GB" sz="3200" dirty="0"/>
                  <a:t>is primarily achieved by increasing the values of</a:t>
                </a:r>
                <a14:m>
                  <m:oMath xmlns:m="http://schemas.openxmlformats.org/officeDocument/2006/math">
                    <m:r>
                      <a:rPr lang="fr-CH" sz="2800" b="0" i="0" smtClean="0">
                        <a:latin typeface="Cambria Math" panose="02040503050406030204" pitchFamily="18" charset="0"/>
                      </a:rPr>
                      <m:t> </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oMath>
                </a14:m>
                <a:endParaRPr lang="en-CH" sz="3200" dirty="0"/>
              </a:p>
              <a:p>
                <a:pPr marL="457200" indent="-457200">
                  <a:buFontTx/>
                  <a:buChar char="-"/>
                </a:pPr>
                <a:endParaRPr lang="en-CH" dirty="0"/>
              </a:p>
            </p:txBody>
          </p:sp>
        </mc:Choice>
        <mc:Fallback xmlns="">
          <p:sp>
            <p:nvSpPr>
              <p:cNvPr id="3" name="Content Placeholder 2">
                <a:extLst>
                  <a:ext uri="{FF2B5EF4-FFF2-40B4-BE49-F238E27FC236}">
                    <a16:creationId xmlns:a16="http://schemas.microsoft.com/office/drawing/2014/main" id="{06DD17D3-2B15-1C18-46E2-1D5B25961B73}"/>
                  </a:ext>
                </a:extLst>
              </p:cNvPr>
              <p:cNvSpPr>
                <a:spLocks noGrp="1" noRot="1" noChangeAspect="1" noMove="1" noResize="1" noEditPoints="1" noAdjustHandles="1" noChangeArrowheads="1" noChangeShapeType="1" noTextEdit="1"/>
              </p:cNvSpPr>
              <p:nvPr>
                <p:ph idx="1"/>
              </p:nvPr>
            </p:nvSpPr>
            <p:spPr>
              <a:blipFill>
                <a:blip r:embed="rId2"/>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8C75B4E-B988-75DF-2488-3966CE52E27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809034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dirty="0"/>
              <a:t>4.4.2 Label Propagation</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dirty="0"/>
              <a:t>Inferring Attribute Values</a:t>
            </a:r>
          </a:p>
          <a:p>
            <a:r>
              <a:rPr lang="en-US" dirty="0"/>
              <a:t>Example: Which users on Twitter have positive or negative emotion towards a topic?</a:t>
            </a:r>
          </a:p>
          <a:p>
            <a:pPr marL="457200" indent="-457200">
              <a:buFontTx/>
              <a:buChar char="-"/>
            </a:pPr>
            <a:r>
              <a:rPr lang="en-US" dirty="0"/>
              <a:t>Users are nodes in a graph (follower network)</a:t>
            </a:r>
          </a:p>
          <a:p>
            <a:pPr marL="457200" indent="-457200">
              <a:buFontTx/>
              <a:buChar char="-"/>
            </a:pPr>
            <a:r>
              <a:rPr lang="en-US" dirty="0"/>
              <a:t>Emotion is an attribute of the node</a:t>
            </a:r>
          </a:p>
          <a:p>
            <a:r>
              <a:rPr lang="en-US" dirty="0"/>
              <a:t>Potential source of information in the case of Twitter</a:t>
            </a:r>
          </a:p>
          <a:p>
            <a:pPr marL="457200" indent="-457200">
              <a:buFontTx/>
              <a:buChar char="-"/>
            </a:pPr>
            <a:r>
              <a:rPr lang="en-US" dirty="0"/>
              <a:t>Emoticons in tweets: indicate stance of user towards the topic</a:t>
            </a:r>
          </a:p>
          <a:p>
            <a:pPr marL="457200" indent="-457200">
              <a:buFontTx/>
              <a:buChar char="-"/>
            </a:pPr>
            <a:r>
              <a:rPr lang="en-US" dirty="0"/>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406357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Calibri" panose="020F0502020204030204" pitchFamily="34" charset="0"/>
                <a:cs typeface="Calibri" panose="020F0502020204030204" pitchFamily="34"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48790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dirty="0"/>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dirty="0"/>
                  <a:t> with vertices </a:t>
                </a:r>
                <a14:m>
                  <m:oMath xmlns:m="http://schemas.openxmlformats.org/officeDocument/2006/math">
                    <m:r>
                      <a:rPr lang="fr-CH" i="1">
                        <a:latin typeface="Cambria Math" panose="02040503050406030204" pitchFamily="18" charset="0"/>
                      </a:rPr>
                      <m:t>𝑉</m:t>
                    </m:r>
                  </m:oMath>
                </a14:m>
                <a:r>
                  <a:rPr lang="en-US" dirty="0"/>
                  <a:t> and edges </a:t>
                </a:r>
                <a14:m>
                  <m:oMath xmlns:m="http://schemas.openxmlformats.org/officeDocument/2006/math">
                    <m:r>
                      <a:rPr lang="fr-CH" i="1">
                        <a:latin typeface="Cambria Math" panose="02040503050406030204" pitchFamily="18" charset="0"/>
                      </a:rPr>
                      <m:t>𝐸</m:t>
                    </m:r>
                  </m:oMath>
                </a14:m>
                <a:endParaRPr lang="en-US" dirty="0"/>
              </a:p>
              <a:p>
                <a:pPr marL="457200" indent="-457200">
                  <a:buFont typeface="Arial" panose="020B0604020202020204" pitchFamily="34" charset="0"/>
                  <a:buChar char="•"/>
                </a:pPr>
                <a:r>
                  <a:rPr lang="fr-CH" sz="3200" dirty="0"/>
                  <a:t>Label set </a:t>
                </a:r>
                <a14:m>
                  <m:oMath xmlns:m="http://schemas.openxmlformats.org/officeDocument/2006/math">
                    <m:r>
                      <a:rPr lang="fr-CH" sz="3200" i="1">
                        <a:latin typeface="Cambria Math" panose="02040503050406030204" pitchFamily="18" charset="0"/>
                      </a:rPr>
                      <m:t>𝐿</m:t>
                    </m:r>
                  </m:oMath>
                </a14:m>
                <a:r>
                  <a:rPr lang="fr-CH" sz="3200" dirty="0"/>
                  <a:t> of size </a:t>
                </a:r>
                <a14:m>
                  <m:oMath xmlns:m="http://schemas.openxmlformats.org/officeDocument/2006/math">
                    <m:r>
                      <a:rPr lang="fr-CH" sz="3200" i="1">
                        <a:latin typeface="Cambria Math" panose="02040503050406030204" pitchFamily="18" charset="0"/>
                      </a:rPr>
                      <m:t>𝑛</m:t>
                    </m:r>
                  </m:oMath>
                </a14:m>
                <a:r>
                  <a:rPr lang="en-US" sz="3200" dirty="0"/>
                  <a:t> </a:t>
                </a:r>
              </a:p>
              <a:p>
                <a:pPr marL="457200" indent="-457200">
                  <a:buFont typeface="Arial" panose="020B0604020202020204" pitchFamily="34" charset="0"/>
                  <a:buChar char="•"/>
                </a:pPr>
                <a:r>
                  <a:rPr lang="en-US" sz="3200" dirty="0"/>
                  <a:t>Vertices </a:t>
                </a:r>
                <a14:m>
                  <m:oMath xmlns:m="http://schemas.openxmlformats.org/officeDocument/2006/math">
                    <m:r>
                      <a:rPr lang="fr-CH" sz="3200" i="1">
                        <a:latin typeface="Cambria Math" panose="02040503050406030204" pitchFamily="18" charset="0"/>
                      </a:rPr>
                      <m:t>𝑉</m:t>
                    </m:r>
                  </m:oMath>
                </a14:m>
                <a:r>
                  <a:rPr lang="en-US" sz="3200" dirty="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dirty="0"/>
                  <a:t> </a:t>
                </a:r>
              </a:p>
              <a:p>
                <a:pPr marL="457200" indent="-457200">
                  <a:buFont typeface="Arial" panose="020B0604020202020204" pitchFamily="34" charset="0"/>
                  <a:buChar char="•"/>
                </a:pPr>
                <a:r>
                  <a:rPr lang="en-US" sz="3200" dirty="0"/>
                  <a:t>Edges are undirected and unweighted</a:t>
                </a:r>
              </a:p>
              <a:p>
                <a:pPr>
                  <a:spcBef>
                    <a:spcPts val="0"/>
                  </a:spcBef>
                </a:pPr>
                <a:endParaRPr lang="en-US" sz="3200" dirty="0"/>
              </a:p>
              <a:p>
                <a:endParaRPr lang="en-US" dirty="0"/>
              </a:p>
            </p:txBody>
          </p:sp>
        </mc:Choice>
        <mc:Fallback xmlns="">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1EBA573A-70DD-1340-A92A-A594A6140FFD}"/>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315DDCE9-3E89-DC43-9EDE-A66B9E066594}"/>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0DF9C5AA-5D7E-7F45-9289-96458F1D778A}"/>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15542297-3D2E-1A43-88CE-4096B7B29D4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8A4B49DB-7867-464D-B0A4-84852654DC2A}"/>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BB13F728-888D-BE46-BD1F-1FD46692DB83}"/>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2C393B06-C709-D64A-85D7-B6E22DC36A4D}"/>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3" name="Straight Connector 12">
            <a:extLst>
              <a:ext uri="{FF2B5EF4-FFF2-40B4-BE49-F238E27FC236}">
                <a16:creationId xmlns:a16="http://schemas.microsoft.com/office/drawing/2014/main" id="{D68F6F89-88B8-714C-B2E7-75890238C6BA}"/>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298EAF18-93D1-1E41-A79C-609FFCFC2376}"/>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DFB50C-17EB-114A-BB01-9CD6BC2D1B89}"/>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4A39BF0E-C3E9-7749-A437-F03F4905FF9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A0888B4-07F9-2F45-80BC-3D9B3C7DA969}"/>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96CD6A10-2823-F34E-B729-5FF1153A1591}"/>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C60C607-B210-C84E-9E38-4DB5470AEA63}"/>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D8636941-8EBE-764D-97FD-4A17FAB75671}"/>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ECBA9955-69FF-A24D-9D4B-AA9963005289}"/>
              </a:ext>
            </a:extLst>
          </p:cNvPr>
          <p:cNvSpPr txBox="1"/>
          <p:nvPr/>
        </p:nvSpPr>
        <p:spPr>
          <a:xfrm>
            <a:off x="7528861" y="6108854"/>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Tree>
    <p:extLst>
      <p:ext uri="{BB962C8B-B14F-4D97-AF65-F5344CB8AC3E}">
        <p14:creationId xmlns:p14="http://schemas.microsoft.com/office/powerpoint/2010/main" val="350457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1810-641B-F245-82D7-2E0A83F6CA29}"/>
              </a:ext>
            </a:extLst>
          </p:cNvPr>
          <p:cNvSpPr>
            <a:spLocks noGrp="1"/>
          </p:cNvSpPr>
          <p:nvPr>
            <p:ph type="title"/>
          </p:nvPr>
        </p:nvSpPr>
        <p:spPr/>
        <p:txBody>
          <a:bodyPr/>
          <a:lstStyle/>
          <a:p>
            <a:r>
              <a:rPr lang="en-US" dirty="0"/>
              <a:t>Optimization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CF8AB-DD78-284D-B04C-B5BB8B96B8F1}"/>
                  </a:ext>
                </a:extLst>
              </p:cNvPr>
              <p:cNvSpPr>
                <a:spLocks noGrp="1"/>
              </p:cNvSpPr>
              <p:nvPr>
                <p:ph idx="1"/>
              </p:nvPr>
            </p:nvSpPr>
            <p:spPr/>
            <p:txBody>
              <a:bodyPr/>
              <a:lstStyle/>
              <a:p>
                <a:pPr>
                  <a:spcBef>
                    <a:spcPts val="0"/>
                  </a:spcBef>
                </a:pPr>
                <a:r>
                  <a:rPr lang="en-US" sz="3600" dirty="0"/>
                  <a:t>Objective</a:t>
                </a:r>
              </a:p>
              <a:p>
                <a:pPr marL="457200" indent="-457200">
                  <a:spcBef>
                    <a:spcPts val="0"/>
                  </a:spcBef>
                  <a:buFont typeface="Arial" panose="020B0604020202020204" pitchFamily="34" charset="0"/>
                  <a:buChar char="•"/>
                </a:pPr>
                <a:r>
                  <a:rPr lang="en-US" sz="3600" dirty="0"/>
                  <a:t>Determine for a vertex </a:t>
                </a:r>
                <a14:m>
                  <m:oMath xmlns:m="http://schemas.openxmlformats.org/officeDocument/2006/math">
                    <m:r>
                      <a:rPr lang="fr-CH" sz="3600" i="1">
                        <a:latin typeface="Cambria Math" panose="02040503050406030204" pitchFamily="18" charset="0"/>
                      </a:rPr>
                      <m:t>𝑣</m:t>
                    </m:r>
                  </m:oMath>
                </a14:m>
                <a:r>
                  <a:rPr lang="en-US" sz="3600" dirty="0"/>
                  <a:t> a label vector </a:t>
                </a: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t>
                </a:r>
                <a:br>
                  <a:rPr lang="en-US" sz="3600" dirty="0"/>
                </a:br>
                <a:r>
                  <a:rPr lang="en-US" sz="3600" dirty="0"/>
                  <a:t>of size </a:t>
                </a:r>
                <a14:m>
                  <m:oMath xmlns:m="http://schemas.openxmlformats.org/officeDocument/2006/math">
                    <m:r>
                      <a:rPr lang="fr-CH" sz="3600" i="1">
                        <a:latin typeface="Cambria Math" panose="02040503050406030204" pitchFamily="18" charset="0"/>
                      </a:rPr>
                      <m:t>𝑛</m:t>
                    </m:r>
                    <m:r>
                      <a:rPr lang="fr-CH" sz="3600" i="1">
                        <a:latin typeface="Cambria Math" panose="02040503050406030204" pitchFamily="18" charset="0"/>
                      </a:rPr>
                      <m:t>+1</m:t>
                    </m:r>
                  </m:oMath>
                </a14:m>
                <a:endParaRPr lang="en-US" sz="3600" dirty="0"/>
              </a:p>
              <a:p>
                <a:pPr marL="457200" indent="-457200">
                  <a:spcBef>
                    <a:spcPts val="0"/>
                  </a:spcBef>
                  <a:buFont typeface="Arial" panose="020B0604020202020204" pitchFamily="34" charset="0"/>
                  <a:buChar char="•"/>
                </a:pPr>
                <a14:m>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oMath>
                </a14:m>
                <a:r>
                  <a:rPr lang="en-US" sz="3600" dirty="0"/>
                  <a:t> assigns a label probability</a:t>
                </a:r>
              </a:p>
              <a:p>
                <a:endParaRPr lang="en-US" dirty="0"/>
              </a:p>
            </p:txBody>
          </p:sp>
        </mc:Choice>
        <mc:Fallback xmlns="">
          <p:sp>
            <p:nvSpPr>
              <p:cNvPr id="3" name="Content Placeholder 2">
                <a:extLst>
                  <a:ext uri="{FF2B5EF4-FFF2-40B4-BE49-F238E27FC236}">
                    <a16:creationId xmlns:a16="http://schemas.microsoft.com/office/drawing/2014/main" id="{352CF8AB-DD78-284D-B04C-B5BB8B96B8F1}"/>
                  </a:ext>
                </a:extLst>
              </p:cNvPr>
              <p:cNvSpPr>
                <a:spLocks noGrp="1" noRot="1" noChangeAspect="1" noMove="1" noResize="1" noEditPoints="1" noAdjustHandles="1" noChangeArrowheads="1" noChangeShapeType="1" noTextEdit="1"/>
              </p:cNvSpPr>
              <p:nvPr>
                <p:ph idx="1"/>
              </p:nvPr>
            </p:nvSpPr>
            <p:spPr>
              <a:blipFill>
                <a:blip r:embed="rId3"/>
                <a:stretch>
                  <a:fillRect l="-1410"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7798643-C239-4B49-9BAF-A9FBB86440A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701E0453-6713-1446-B0E1-D9C8DAC33591}"/>
              </a:ext>
            </a:extLst>
          </p:cNvPr>
          <p:cNvSpPr/>
          <p:nvPr/>
        </p:nvSpPr>
        <p:spPr bwMode="auto">
          <a:xfrm>
            <a:off x="3419351" y="460888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63EBEF56-CCAE-F34E-8164-6B82E4C24B5C}"/>
              </a:ext>
            </a:extLst>
          </p:cNvPr>
          <p:cNvSpPr/>
          <p:nvPr/>
        </p:nvSpPr>
        <p:spPr bwMode="auto">
          <a:xfrm>
            <a:off x="4283447" y="561715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C754B0AC-F1E4-8D48-AC1B-835FBD5EEF8E}"/>
              </a:ext>
            </a:extLst>
          </p:cNvPr>
          <p:cNvSpPr/>
          <p:nvPr/>
        </p:nvSpPr>
        <p:spPr bwMode="auto">
          <a:xfrm>
            <a:off x="1473884" y="452452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2A9900E1-FFBA-AB4C-AF00-17B662380999}"/>
              </a:ext>
            </a:extLst>
          </p:cNvPr>
          <p:cNvSpPr/>
          <p:nvPr/>
        </p:nvSpPr>
        <p:spPr bwMode="auto">
          <a:xfrm>
            <a:off x="2411239" y="6374854"/>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6ADB7D86-8DCC-E645-9F36-40336D3FB6D2}"/>
              </a:ext>
            </a:extLst>
          </p:cNvPr>
          <p:cNvSpPr/>
          <p:nvPr/>
        </p:nvSpPr>
        <p:spPr bwMode="auto">
          <a:xfrm>
            <a:off x="5795615" y="639081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9C68BF84-841F-044C-AB0A-FBDAFAA0556C}"/>
              </a:ext>
            </a:extLst>
          </p:cNvPr>
          <p:cNvSpPr/>
          <p:nvPr/>
        </p:nvSpPr>
        <p:spPr bwMode="auto">
          <a:xfrm>
            <a:off x="5795615" y="4465025"/>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FCACD957-A738-3045-B8A7-638F8F185CB2}"/>
              </a:ext>
            </a:extLst>
          </p:cNvPr>
          <p:cNvSpPr/>
          <p:nvPr/>
        </p:nvSpPr>
        <p:spPr bwMode="auto">
          <a:xfrm>
            <a:off x="7653413" y="5048961"/>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5C47307A-D32B-2347-92F1-3DF95EE36F5B}"/>
              </a:ext>
            </a:extLst>
          </p:cNvPr>
          <p:cNvCxnSpPr>
            <a:cxnSpLocks/>
            <a:stCxn id="7" idx="6"/>
            <a:endCxn id="5" idx="2"/>
          </p:cNvCxnSpPr>
          <p:nvPr/>
        </p:nvCxnSpPr>
        <p:spPr bwMode="auto">
          <a:xfrm>
            <a:off x="2049948" y="4812553"/>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8C9EA570-6B6B-BE47-A96B-D8D079BEB1FE}"/>
              </a:ext>
            </a:extLst>
          </p:cNvPr>
          <p:cNvCxnSpPr>
            <a:cxnSpLocks/>
            <a:stCxn id="5" idx="5"/>
            <a:endCxn id="6" idx="1"/>
          </p:cNvCxnSpPr>
          <p:nvPr/>
        </p:nvCxnSpPr>
        <p:spPr bwMode="auto">
          <a:xfrm>
            <a:off x="3911052" y="5100585"/>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AB5FC86-E71F-324F-8F8A-4AAEE6B0DA83}"/>
              </a:ext>
            </a:extLst>
          </p:cNvPr>
          <p:cNvCxnSpPr>
            <a:stCxn id="6" idx="7"/>
            <a:endCxn id="10" idx="3"/>
          </p:cNvCxnSpPr>
          <p:nvPr/>
        </p:nvCxnSpPr>
        <p:spPr bwMode="auto">
          <a:xfrm flipV="1">
            <a:off x="4775148" y="4956726"/>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CCDBBB88-D2C6-3140-A412-777328ED2564}"/>
              </a:ext>
            </a:extLst>
          </p:cNvPr>
          <p:cNvCxnSpPr>
            <a:stCxn id="5" idx="6"/>
            <a:endCxn id="10" idx="2"/>
          </p:cNvCxnSpPr>
          <p:nvPr/>
        </p:nvCxnSpPr>
        <p:spPr bwMode="auto">
          <a:xfrm flipV="1">
            <a:off x="3995415" y="4753057"/>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293D19E-F687-AD4B-934B-223B5C74DD3A}"/>
              </a:ext>
            </a:extLst>
          </p:cNvPr>
          <p:cNvCxnSpPr>
            <a:stCxn id="8" idx="6"/>
            <a:endCxn id="6" idx="3"/>
          </p:cNvCxnSpPr>
          <p:nvPr/>
        </p:nvCxnSpPr>
        <p:spPr bwMode="auto">
          <a:xfrm flipV="1">
            <a:off x="2987303" y="6108854"/>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27A66AA-39E5-DB44-BD95-A723FD660509}"/>
              </a:ext>
            </a:extLst>
          </p:cNvPr>
          <p:cNvCxnSpPr>
            <a:stCxn id="6" idx="5"/>
            <a:endCxn id="9" idx="1"/>
          </p:cNvCxnSpPr>
          <p:nvPr/>
        </p:nvCxnSpPr>
        <p:spPr bwMode="auto">
          <a:xfrm>
            <a:off x="4775148" y="6108854"/>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7447DF6-F971-844E-AF28-B682ABA657C6}"/>
              </a:ext>
            </a:extLst>
          </p:cNvPr>
          <p:cNvCxnSpPr>
            <a:stCxn id="9" idx="7"/>
            <a:endCxn id="11" idx="3"/>
          </p:cNvCxnSpPr>
          <p:nvPr/>
        </p:nvCxnSpPr>
        <p:spPr bwMode="auto">
          <a:xfrm flipV="1">
            <a:off x="6287316" y="5540662"/>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10B4536-D60B-2F4E-A6AE-5AE7F9A5AE1B}"/>
              </a:ext>
            </a:extLst>
          </p:cNvPr>
          <p:cNvCxnSpPr>
            <a:endCxn id="11" idx="2"/>
          </p:cNvCxnSpPr>
          <p:nvPr/>
        </p:nvCxnSpPr>
        <p:spPr bwMode="auto">
          <a:xfrm>
            <a:off x="6371679" y="4753057"/>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71FA7BB9-EC48-F54A-BC11-16809B865CCD}"/>
              </a:ext>
            </a:extLst>
          </p:cNvPr>
          <p:cNvSpPr txBox="1"/>
          <p:nvPr/>
        </p:nvSpPr>
        <p:spPr>
          <a:xfrm>
            <a:off x="7528861" y="6108854"/>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8751017C-E107-7E48-9D24-F4DD7F913096}"/>
              </a:ext>
            </a:extLst>
          </p:cNvPr>
          <p:cNvSpPr txBox="1"/>
          <p:nvPr/>
        </p:nvSpPr>
        <p:spPr>
          <a:xfrm>
            <a:off x="1352188" y="4099521"/>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0A5CB1E6-BA60-664E-B01E-3DE8D64D00D4}"/>
              </a:ext>
            </a:extLst>
          </p:cNvPr>
          <p:cNvSpPr txBox="1"/>
          <p:nvPr/>
        </p:nvSpPr>
        <p:spPr>
          <a:xfrm>
            <a:off x="5673919" y="6975764"/>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59C7B099-192F-8C40-A8CE-D4F7CFA585A1}"/>
              </a:ext>
            </a:extLst>
          </p:cNvPr>
          <p:cNvSpPr txBox="1"/>
          <p:nvPr/>
        </p:nvSpPr>
        <p:spPr>
          <a:xfrm>
            <a:off x="7567597" y="4663403"/>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B0BE2655-4F04-294F-A59E-301C053A6A63}"/>
              </a:ext>
            </a:extLst>
          </p:cNvPr>
          <p:cNvSpPr txBox="1"/>
          <p:nvPr/>
        </p:nvSpPr>
        <p:spPr>
          <a:xfrm>
            <a:off x="3298440" y="4261103"/>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21912E3D-5552-5748-820D-DE521C8517AB}"/>
              </a:ext>
            </a:extLst>
          </p:cNvPr>
          <p:cNvSpPr txBox="1"/>
          <p:nvPr/>
        </p:nvSpPr>
        <p:spPr>
          <a:xfrm>
            <a:off x="2289543" y="6994503"/>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D0FD2A04-D2FD-0844-B146-5D9D63F4189A}"/>
              </a:ext>
            </a:extLst>
          </p:cNvPr>
          <p:cNvSpPr txBox="1"/>
          <p:nvPr/>
        </p:nvSpPr>
        <p:spPr>
          <a:xfrm>
            <a:off x="5673918" y="4144791"/>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F3D6B817-EAC4-D54C-BB98-0C68294B0080}"/>
              </a:ext>
            </a:extLst>
          </p:cNvPr>
          <p:cNvSpPr txBox="1"/>
          <p:nvPr/>
        </p:nvSpPr>
        <p:spPr>
          <a:xfrm>
            <a:off x="4250488" y="6236610"/>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p:spTree>
    <p:extLst>
      <p:ext uri="{BB962C8B-B14F-4D97-AF65-F5344CB8AC3E}">
        <p14:creationId xmlns:p14="http://schemas.microsoft.com/office/powerpoint/2010/main" val="43610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dirty="0"/>
                  <a:t>We assume that all neighbors </a:t>
                </a:r>
                <a:r>
                  <a:rPr lang="en-US" dirty="0" err="1"/>
                  <a:t>excert</a:t>
                </a:r>
                <a:r>
                  <a:rPr lang="en-US" dirty="0"/>
                  <a:t> the same influence on a node</a:t>
                </a:r>
              </a:p>
              <a:p>
                <a:r>
                  <a:rPr lang="en-US" dirty="0"/>
                  <a:t>Thus, we would require that</a:t>
                </a:r>
              </a:p>
              <a:p>
                <a:endParaRPr lang="en-US" dirty="0"/>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dirty="0"/>
              </a:p>
              <a:p>
                <a:endParaRPr lang="en-US" dirty="0"/>
              </a:p>
              <a:p>
                <a:r>
                  <a:rPr lang="en-US" dirty="0"/>
                  <a:t>Recursive equation resp. random walk model </a:t>
                </a:r>
                <a:br>
                  <a:rPr lang="en-US" dirty="0"/>
                </a:br>
                <a:r>
                  <a:rPr lang="en-US" dirty="0"/>
                  <a:t>(like PageRank)</a:t>
                </a:r>
              </a:p>
            </p:txBody>
          </p:sp>
        </mc:Choice>
        <mc:Fallback>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412" t="-1307" b="-124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96720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2387-8682-1B4A-B977-A88072C59CB7}"/>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529D485-714B-3840-A53F-4AB2332EDC1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B08D887D-468B-AF4A-8B32-C12486F6C530}"/>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2A31E6F1-14CD-194E-888D-0403772D4467}"/>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D9B92173-E1B6-3E40-A798-AB8951944ED2}"/>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E0A94DD4-2D12-A54A-BF81-D30485A407AD}"/>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9F38EE3C-4D3C-4F43-A6A9-9CFE163F4184}"/>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C1C1BC01-DBA4-704D-87CF-2CD57BEF41E7}"/>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E9D54FA4-8167-D349-9298-B6D95214ADF2}"/>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8069C0DA-8B14-1146-ACCC-6DF36BEAC034}"/>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3AE3B95-E067-0C4D-A692-6B11B1661DCD}"/>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8081C2F-7EF6-5F4D-8A7B-D07A6B8CFF8A}"/>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3AAD83C-80CE-8A43-8533-73F41C17ACBA}"/>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F1559EE-70F4-9F4B-898F-32825C204948}"/>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E7953BC1-33AA-3B46-81D5-BA4797F5DB9C}"/>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7534973-3356-DC4F-9913-B99B962A7726}"/>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E8AE7BC-A985-2845-A2C3-AD49E8895A58}"/>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8F3E4C02-39FD-2E4C-B958-DDD05D2E11A1}"/>
              </a:ext>
            </a:extLst>
          </p:cNvPr>
          <p:cNvSpPr txBox="1"/>
          <p:nvPr/>
        </p:nvSpPr>
        <p:spPr>
          <a:xfrm>
            <a:off x="8680989" y="4596529"/>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BC4EC578-03BA-8949-BE1D-32D55418C94F}"/>
              </a:ext>
            </a:extLst>
          </p:cNvPr>
          <p:cNvSpPr txBox="1"/>
          <p:nvPr/>
        </p:nvSpPr>
        <p:spPr>
          <a:xfrm>
            <a:off x="2504316" y="258719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4E13A787-3CC6-404F-84FF-6DA4F819C3C9}"/>
              </a:ext>
            </a:extLst>
          </p:cNvPr>
          <p:cNvSpPr txBox="1"/>
          <p:nvPr/>
        </p:nvSpPr>
        <p:spPr>
          <a:xfrm>
            <a:off x="6826047" y="5463439"/>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D0A02282-2342-DD4C-866C-7F95B66D2D17}"/>
              </a:ext>
            </a:extLst>
          </p:cNvPr>
          <p:cNvSpPr txBox="1"/>
          <p:nvPr/>
        </p:nvSpPr>
        <p:spPr>
          <a:xfrm>
            <a:off x="8719725" y="31510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14EA63FC-ADCF-A441-9E60-E884BC755A75}"/>
              </a:ext>
            </a:extLst>
          </p:cNvPr>
          <p:cNvSpPr txBox="1"/>
          <p:nvPr/>
        </p:nvSpPr>
        <p:spPr>
          <a:xfrm>
            <a:off x="4450568" y="27487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67839AEB-7538-1D47-A699-335AC18FE417}"/>
              </a:ext>
            </a:extLst>
          </p:cNvPr>
          <p:cNvSpPr txBox="1"/>
          <p:nvPr/>
        </p:nvSpPr>
        <p:spPr>
          <a:xfrm>
            <a:off x="3441671" y="54821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6584A0B5-AB28-634C-BEA7-6D2587BFCD0B}"/>
              </a:ext>
            </a:extLst>
          </p:cNvPr>
          <p:cNvSpPr txBox="1"/>
          <p:nvPr/>
        </p:nvSpPr>
        <p:spPr>
          <a:xfrm>
            <a:off x="6826046" y="263246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15295A3C-FAB1-F34E-B7B5-2965B02CAD49}"/>
              </a:ext>
            </a:extLst>
          </p:cNvPr>
          <p:cNvSpPr txBox="1"/>
          <p:nvPr/>
        </p:nvSpPr>
        <p:spPr>
          <a:xfrm>
            <a:off x="5402616" y="4724285"/>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69CEA70-92C6-2040-80E8-F24D6913A3E0}"/>
                  </a:ext>
                </a:extLst>
              </p:cNvPr>
              <p:cNvSpPr txBox="1"/>
              <p:nvPr/>
            </p:nvSpPr>
            <p:spPr>
              <a:xfrm>
                <a:off x="1662211" y="6698539"/>
                <a:ext cx="8698856" cy="491288"/>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fr-CH" sz="2400" b="1" i="1">
                            <a:latin typeface="Cambria Math" panose="02040503050406030204" pitchFamily="18" charset="0"/>
                          </a:rPr>
                          <m:t>𝒍</m:t>
                        </m:r>
                      </m:e>
                      <m:sub>
                        <m:r>
                          <a:rPr lang="fr-CH" sz="2400" i="1">
                            <a:latin typeface="Cambria Math" panose="02040503050406030204" pitchFamily="18" charset="0"/>
                          </a:rPr>
                          <m:t>𝑖𝑛𝑓𝑒𝑟𝑟𝑒𝑑</m:t>
                        </m:r>
                      </m:sub>
                    </m:sSub>
                    <m:r>
                      <a:rPr lang="fr-CH" sz="2400" i="1">
                        <a:latin typeface="Cambria Math" panose="02040503050406030204" pitchFamily="18" charset="0"/>
                      </a:rPr>
                      <m:t> </m:t>
                    </m:r>
                  </m:oMath>
                </a14:m>
                <a:r>
                  <a:rPr lang="en-US" sz="2400" dirty="0">
                    <a:latin typeface="Calibri" panose="020F0502020204030204" pitchFamily="34" charset="0"/>
                    <a:cs typeface="Calibri" panose="020F0502020204030204" pitchFamily="34" charset="0"/>
                  </a:rPr>
                  <a:t>= 1/4 ((0, 1 , 0) + (0, 1 , 0) + (0, 1 , 0) + (1, 0 , 0)) = (1/4, ¾, 0)</a:t>
                </a:r>
              </a:p>
            </p:txBody>
          </p:sp>
        </mc:Choice>
        <mc:Fallback>
          <p:sp>
            <p:nvSpPr>
              <p:cNvPr id="28" name="TextBox 27">
                <a:extLst>
                  <a:ext uri="{FF2B5EF4-FFF2-40B4-BE49-F238E27FC236}">
                    <a16:creationId xmlns:a16="http://schemas.microsoft.com/office/drawing/2014/main" id="{569CEA70-92C6-2040-80E8-F24D6913A3E0}"/>
                  </a:ext>
                </a:extLst>
              </p:cNvPr>
              <p:cNvSpPr txBox="1">
                <a:spLocks noRot="1" noChangeAspect="1" noMove="1" noResize="1" noEditPoints="1" noAdjustHandles="1" noChangeArrowheads="1" noChangeShapeType="1" noTextEdit="1"/>
              </p:cNvSpPr>
              <p:nvPr/>
            </p:nvSpPr>
            <p:spPr>
              <a:xfrm>
                <a:off x="1662211" y="6698539"/>
                <a:ext cx="8698856" cy="491288"/>
              </a:xfrm>
              <a:prstGeom prst="rect">
                <a:avLst/>
              </a:prstGeom>
              <a:blipFill>
                <a:blip r:embed="rId2"/>
                <a:stretch>
                  <a:fillRect l="-146" t="-7692" r="-875" b="-23077"/>
                </a:stretch>
              </a:blipFill>
            </p:spPr>
            <p:txBody>
              <a:bodyPr/>
              <a:lstStyle/>
              <a:p>
                <a:r>
                  <a:rPr lang="en-CH">
                    <a:noFill/>
                  </a:rPr>
                  <a:t> </a:t>
                </a:r>
              </a:p>
            </p:txBody>
          </p:sp>
        </mc:Fallback>
      </mc:AlternateContent>
      <p:cxnSp>
        <p:nvCxnSpPr>
          <p:cNvPr id="30" name="Straight Arrow Connector 29">
            <a:extLst>
              <a:ext uri="{FF2B5EF4-FFF2-40B4-BE49-F238E27FC236}">
                <a16:creationId xmlns:a16="http://schemas.microsoft.com/office/drawing/2014/main" id="{C47643F0-4FEE-FF48-930C-F571ECDD713E}"/>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4507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dirty="0"/>
              <a:t>Injecting Pre-existing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xmlns="">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0056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dirty="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dirty="0"/>
                  <a:t> for </a:t>
                </a:r>
                <a:r>
                  <a:rPr lang="fr-CH" sz="2800" dirty="0" err="1"/>
                  <a:t>nodes</a:t>
                </a:r>
                <a:r>
                  <a:rPr lang="fr-CH" sz="2800" dirty="0"/>
                  <a:t> </a:t>
                </a:r>
                <a:r>
                  <a:rPr lang="fr-CH" sz="2800" dirty="0" err="1"/>
                  <a:t>with</a:t>
                </a:r>
                <a:r>
                  <a:rPr lang="fr-CH" sz="2800" dirty="0"/>
                  <a:t> </a:t>
                </a:r>
                <a:r>
                  <a:rPr lang="fr-CH" sz="2800" dirty="0" err="1"/>
                  <a:t>known</a:t>
                </a:r>
                <a:r>
                  <a:rPr lang="fr-CH" sz="2800" dirty="0"/>
                  <a:t> labels, </a:t>
                </a:r>
                <a:br>
                  <a:rPr lang="fr-CH" sz="2800" dirty="0"/>
                </a:br>
                <a:r>
                  <a:rPr lang="fr-CH" sz="2800" dirty="0" err="1"/>
                  <a:t>otherwise</a:t>
                </a:r>
                <a:r>
                  <a:rPr lang="fr-CH" sz="2800" dirty="0"/>
                  <a:t> </a:t>
                </a:r>
                <a14:m>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dirty="0"/>
                  <a:t> </a:t>
                </a:r>
                <a:endParaRPr lang="en-US" sz="2800" dirty="0">
                  <a:latin typeface="Courier" pitchFamily="2" charset="0"/>
                </a:endParaRPr>
              </a:p>
              <a:p>
                <a:r>
                  <a:rPr lang="en-US" sz="2800" dirty="0"/>
                  <a:t>while not converged</a:t>
                </a:r>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smtClean="0">
                        <a:latin typeface="Cambria Math" panose="02040503050406030204" pitchFamily="18" charset="0"/>
                      </a:rPr>
                      <m:t>:</m:t>
                    </m:r>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dirty="0"/>
              </a:p>
              <a:p>
                <a:r>
                  <a:rPr lang="en-US" sz="2800" dirty="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smtClean="0">
                        <a:latin typeface="Cambria Math" panose="02040503050406030204" pitchFamily="18" charset="0"/>
                      </a:rPr>
                      <m:t>:</m:t>
                    </m:r>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dirty="0"/>
                  <a:t>		</a:t>
                </a:r>
                <a:r>
                  <a:rPr lang="en-US" sz="2800" dirty="0"/>
                  <a:t> // inject </a:t>
                </a:r>
                <a:r>
                  <a:rPr lang="en-US" sz="2800" dirty="0" err="1"/>
                  <a:t>apriori</a:t>
                </a:r>
                <a:r>
                  <a:rPr lang="en-US" sz="2800" dirty="0"/>
                  <a:t> knowledge</a:t>
                </a:r>
                <a:br>
                  <a:rPr lang="fr-CH" sz="2800" dirty="0"/>
                </a:br>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dirty="0"/>
                  <a:t>	</a:t>
                </a:r>
                <a:r>
                  <a:rPr lang="en-US" sz="2800" dirty="0"/>
                  <a:t> // infer from neighbors</a:t>
                </a:r>
                <a:endParaRPr lang="fr-CH" sz="2800" b="0" dirty="0"/>
              </a:p>
              <a:p>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dirty="0"/>
                  <a:t>	 	// abandon</a:t>
                </a:r>
              </a:p>
              <a:p>
                <a:endParaRPr lang="en-US" sz="2800" dirty="0"/>
              </a:p>
              <a:p>
                <a:r>
                  <a:rPr lang="en-US" sz="2800" dirty="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dirty="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dirty="0"/>
                  <a:t> can be interpreted as decisions in a random walk</a:t>
                </a:r>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871" b="-63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1951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593-7B02-904D-B8EA-0E98B5CCFA22}"/>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4ECE0AE2-1F09-8E44-AE84-2189B3430F1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42BF8166-7B2E-3B4E-BD3E-F4428F0555DA}"/>
              </a:ext>
            </a:extLst>
          </p:cNvPr>
          <p:cNvSpPr/>
          <p:nvPr/>
        </p:nvSpPr>
        <p:spPr bwMode="auto">
          <a:xfrm>
            <a:off x="4571479" y="309655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6" name="Oval 5">
            <a:extLst>
              <a:ext uri="{FF2B5EF4-FFF2-40B4-BE49-F238E27FC236}">
                <a16:creationId xmlns:a16="http://schemas.microsoft.com/office/drawing/2014/main" id="{00C72176-F71A-3449-8D59-B126F7521CDC}"/>
              </a:ext>
            </a:extLst>
          </p:cNvPr>
          <p:cNvSpPr/>
          <p:nvPr/>
        </p:nvSpPr>
        <p:spPr bwMode="auto">
          <a:xfrm>
            <a:off x="5435575" y="4104828"/>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u</a:t>
            </a:r>
          </a:p>
        </p:txBody>
      </p:sp>
      <p:sp>
        <p:nvSpPr>
          <p:cNvPr id="7" name="Oval 6">
            <a:extLst>
              <a:ext uri="{FF2B5EF4-FFF2-40B4-BE49-F238E27FC236}">
                <a16:creationId xmlns:a16="http://schemas.microsoft.com/office/drawing/2014/main" id="{7CD34325-6C74-4347-A268-0811C77FA6EA}"/>
              </a:ext>
            </a:extLst>
          </p:cNvPr>
          <p:cNvSpPr/>
          <p:nvPr/>
        </p:nvSpPr>
        <p:spPr bwMode="auto">
          <a:xfrm>
            <a:off x="2626012" y="301219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8" name="Oval 7">
            <a:extLst>
              <a:ext uri="{FF2B5EF4-FFF2-40B4-BE49-F238E27FC236}">
                <a16:creationId xmlns:a16="http://schemas.microsoft.com/office/drawing/2014/main" id="{BF6D39AA-4635-714E-8702-679A5B0AAD3B}"/>
              </a:ext>
            </a:extLst>
          </p:cNvPr>
          <p:cNvSpPr/>
          <p:nvPr/>
        </p:nvSpPr>
        <p:spPr bwMode="auto">
          <a:xfrm>
            <a:off x="3563367" y="4862529"/>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9" name="Oval 8">
            <a:extLst>
              <a:ext uri="{FF2B5EF4-FFF2-40B4-BE49-F238E27FC236}">
                <a16:creationId xmlns:a16="http://schemas.microsoft.com/office/drawing/2014/main" id="{AEA927F1-2FAD-0844-B01F-4D45536BA8DD}"/>
              </a:ext>
            </a:extLst>
          </p:cNvPr>
          <p:cNvSpPr/>
          <p:nvPr/>
        </p:nvSpPr>
        <p:spPr bwMode="auto">
          <a:xfrm>
            <a:off x="6947743" y="4878493"/>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0" name="Oval 9">
            <a:extLst>
              <a:ext uri="{FF2B5EF4-FFF2-40B4-BE49-F238E27FC236}">
                <a16:creationId xmlns:a16="http://schemas.microsoft.com/office/drawing/2014/main" id="{5BF1A420-1E0D-A149-9FCB-0FF85EB828C1}"/>
              </a:ext>
            </a:extLst>
          </p:cNvPr>
          <p:cNvSpPr/>
          <p:nvPr/>
        </p:nvSpPr>
        <p:spPr bwMode="auto">
          <a:xfrm>
            <a:off x="6947743" y="2952700"/>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sp>
        <p:nvSpPr>
          <p:cNvPr id="11" name="Oval 10">
            <a:extLst>
              <a:ext uri="{FF2B5EF4-FFF2-40B4-BE49-F238E27FC236}">
                <a16:creationId xmlns:a16="http://schemas.microsoft.com/office/drawing/2014/main" id="{7598814C-AC25-B444-AD8D-29DFECC9E00F}"/>
              </a:ext>
            </a:extLst>
          </p:cNvPr>
          <p:cNvSpPr/>
          <p:nvPr/>
        </p:nvSpPr>
        <p:spPr bwMode="auto">
          <a:xfrm>
            <a:off x="8805541" y="3536636"/>
            <a:ext cx="576064" cy="5760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t>
            </a:r>
          </a:p>
        </p:txBody>
      </p:sp>
      <p:cxnSp>
        <p:nvCxnSpPr>
          <p:cNvPr id="12" name="Straight Connector 11">
            <a:extLst>
              <a:ext uri="{FF2B5EF4-FFF2-40B4-BE49-F238E27FC236}">
                <a16:creationId xmlns:a16="http://schemas.microsoft.com/office/drawing/2014/main" id="{A5F7103B-1DFF-934A-AA8F-943BC88FD0AC}"/>
              </a:ext>
            </a:extLst>
          </p:cNvPr>
          <p:cNvCxnSpPr>
            <a:cxnSpLocks/>
            <a:stCxn id="7" idx="6"/>
            <a:endCxn id="5" idx="2"/>
          </p:cNvCxnSpPr>
          <p:nvPr/>
        </p:nvCxnSpPr>
        <p:spPr bwMode="auto">
          <a:xfrm>
            <a:off x="3202076" y="3300228"/>
            <a:ext cx="1369403" cy="843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CC311CF-2FF8-3340-B17B-CA0A2448712E}"/>
              </a:ext>
            </a:extLst>
          </p:cNvPr>
          <p:cNvCxnSpPr>
            <a:cxnSpLocks/>
            <a:stCxn id="5" idx="5"/>
            <a:endCxn id="6" idx="1"/>
          </p:cNvCxnSpPr>
          <p:nvPr/>
        </p:nvCxnSpPr>
        <p:spPr bwMode="auto">
          <a:xfrm>
            <a:off x="5063180" y="3588260"/>
            <a:ext cx="456758" cy="6009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A3354717-231D-E249-83D5-B27D09A03945}"/>
              </a:ext>
            </a:extLst>
          </p:cNvPr>
          <p:cNvCxnSpPr>
            <a:stCxn id="6" idx="7"/>
            <a:endCxn id="10" idx="3"/>
          </p:cNvCxnSpPr>
          <p:nvPr/>
        </p:nvCxnSpPr>
        <p:spPr bwMode="auto">
          <a:xfrm flipV="1">
            <a:off x="5927276" y="3444401"/>
            <a:ext cx="1104830" cy="7447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D7FE2A8-3194-DB40-BEE6-55E74536162F}"/>
              </a:ext>
            </a:extLst>
          </p:cNvPr>
          <p:cNvCxnSpPr>
            <a:stCxn id="5" idx="6"/>
            <a:endCxn id="10" idx="2"/>
          </p:cNvCxnSpPr>
          <p:nvPr/>
        </p:nvCxnSpPr>
        <p:spPr bwMode="auto">
          <a:xfrm flipV="1">
            <a:off x="5147543" y="3240732"/>
            <a:ext cx="1800200" cy="1438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04E4987-B30F-EB46-BCC1-6F103E8893FF}"/>
              </a:ext>
            </a:extLst>
          </p:cNvPr>
          <p:cNvCxnSpPr>
            <a:stCxn id="8" idx="6"/>
            <a:endCxn id="6" idx="3"/>
          </p:cNvCxnSpPr>
          <p:nvPr/>
        </p:nvCxnSpPr>
        <p:spPr bwMode="auto">
          <a:xfrm flipV="1">
            <a:off x="4139431" y="4596529"/>
            <a:ext cx="1380507" cy="5540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5330E41-CD0C-7F47-A2AE-DCC2734FACF2}"/>
              </a:ext>
            </a:extLst>
          </p:cNvPr>
          <p:cNvCxnSpPr>
            <a:stCxn id="6" idx="5"/>
            <a:endCxn id="9" idx="1"/>
          </p:cNvCxnSpPr>
          <p:nvPr/>
        </p:nvCxnSpPr>
        <p:spPr bwMode="auto">
          <a:xfrm>
            <a:off x="5927276" y="4596529"/>
            <a:ext cx="1104830" cy="3663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518D14C-107C-D645-8D7E-B0685840A5DD}"/>
              </a:ext>
            </a:extLst>
          </p:cNvPr>
          <p:cNvCxnSpPr>
            <a:stCxn id="9" idx="7"/>
            <a:endCxn id="11" idx="3"/>
          </p:cNvCxnSpPr>
          <p:nvPr/>
        </p:nvCxnSpPr>
        <p:spPr bwMode="auto">
          <a:xfrm flipV="1">
            <a:off x="7439444" y="4028337"/>
            <a:ext cx="1450460" cy="934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41C1165-31EE-C04D-AF94-E6E390D85C94}"/>
              </a:ext>
            </a:extLst>
          </p:cNvPr>
          <p:cNvCxnSpPr>
            <a:endCxn id="11" idx="2"/>
          </p:cNvCxnSpPr>
          <p:nvPr/>
        </p:nvCxnSpPr>
        <p:spPr bwMode="auto">
          <a:xfrm>
            <a:off x="7523807" y="3240732"/>
            <a:ext cx="1281734" cy="5839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4E0507BA-64D3-2A40-B5C6-BE6E3E71092D}"/>
              </a:ext>
            </a:extLst>
          </p:cNvPr>
          <p:cNvSpPr txBox="1"/>
          <p:nvPr/>
        </p:nvSpPr>
        <p:spPr>
          <a:xfrm>
            <a:off x="8680989" y="4596529"/>
            <a:ext cx="17395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Labels +, -, u</a:t>
            </a:r>
          </a:p>
        </p:txBody>
      </p:sp>
      <p:sp>
        <p:nvSpPr>
          <p:cNvPr id="21" name="TextBox 20">
            <a:extLst>
              <a:ext uri="{FF2B5EF4-FFF2-40B4-BE49-F238E27FC236}">
                <a16:creationId xmlns:a16="http://schemas.microsoft.com/office/drawing/2014/main" id="{8D351389-0084-A747-8AA0-C1A8DBB8FC67}"/>
              </a:ext>
            </a:extLst>
          </p:cNvPr>
          <p:cNvSpPr txBox="1"/>
          <p:nvPr/>
        </p:nvSpPr>
        <p:spPr>
          <a:xfrm>
            <a:off x="2504316" y="258719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2" name="TextBox 21">
            <a:extLst>
              <a:ext uri="{FF2B5EF4-FFF2-40B4-BE49-F238E27FC236}">
                <a16:creationId xmlns:a16="http://schemas.microsoft.com/office/drawing/2014/main" id="{B1590884-0BD5-4E4D-BD9C-3251765255D0}"/>
              </a:ext>
            </a:extLst>
          </p:cNvPr>
          <p:cNvSpPr txBox="1"/>
          <p:nvPr/>
        </p:nvSpPr>
        <p:spPr>
          <a:xfrm>
            <a:off x="6826047" y="5463439"/>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3" name="TextBox 22">
            <a:extLst>
              <a:ext uri="{FF2B5EF4-FFF2-40B4-BE49-F238E27FC236}">
                <a16:creationId xmlns:a16="http://schemas.microsoft.com/office/drawing/2014/main" id="{11CF4B4E-FB39-5B4D-9798-BC94A4B9BFAC}"/>
              </a:ext>
            </a:extLst>
          </p:cNvPr>
          <p:cNvSpPr txBox="1"/>
          <p:nvPr/>
        </p:nvSpPr>
        <p:spPr>
          <a:xfrm>
            <a:off x="8719725" y="31510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(1, 0 , 0)</a:t>
            </a:r>
          </a:p>
        </p:txBody>
      </p:sp>
      <p:sp>
        <p:nvSpPr>
          <p:cNvPr id="24" name="TextBox 23">
            <a:extLst>
              <a:ext uri="{FF2B5EF4-FFF2-40B4-BE49-F238E27FC236}">
                <a16:creationId xmlns:a16="http://schemas.microsoft.com/office/drawing/2014/main" id="{ED5ABF74-FEAE-784A-B3E7-51B022E7F396}"/>
              </a:ext>
            </a:extLst>
          </p:cNvPr>
          <p:cNvSpPr txBox="1"/>
          <p:nvPr/>
        </p:nvSpPr>
        <p:spPr>
          <a:xfrm>
            <a:off x="4450568" y="27487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5" name="TextBox 24">
            <a:extLst>
              <a:ext uri="{FF2B5EF4-FFF2-40B4-BE49-F238E27FC236}">
                <a16:creationId xmlns:a16="http://schemas.microsoft.com/office/drawing/2014/main" id="{3DD00DA3-6BB5-A849-AC89-2CEB2640468C}"/>
              </a:ext>
            </a:extLst>
          </p:cNvPr>
          <p:cNvSpPr txBox="1"/>
          <p:nvPr/>
        </p:nvSpPr>
        <p:spPr>
          <a:xfrm>
            <a:off x="3441671" y="5482178"/>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6" name="TextBox 25">
            <a:extLst>
              <a:ext uri="{FF2B5EF4-FFF2-40B4-BE49-F238E27FC236}">
                <a16:creationId xmlns:a16="http://schemas.microsoft.com/office/drawing/2014/main" id="{4D693EF7-E076-6247-B05C-B2207085203D}"/>
              </a:ext>
            </a:extLst>
          </p:cNvPr>
          <p:cNvSpPr txBox="1"/>
          <p:nvPr/>
        </p:nvSpPr>
        <p:spPr>
          <a:xfrm>
            <a:off x="6826046" y="2632466"/>
            <a:ext cx="81945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(0, 1 , 0)</a:t>
            </a:r>
          </a:p>
        </p:txBody>
      </p:sp>
      <p:sp>
        <p:nvSpPr>
          <p:cNvPr id="27" name="TextBox 26">
            <a:extLst>
              <a:ext uri="{FF2B5EF4-FFF2-40B4-BE49-F238E27FC236}">
                <a16:creationId xmlns:a16="http://schemas.microsoft.com/office/drawing/2014/main" id="{9B988422-FF27-3840-9492-E47345A98275}"/>
              </a:ext>
            </a:extLst>
          </p:cNvPr>
          <p:cNvSpPr txBox="1"/>
          <p:nvPr/>
        </p:nvSpPr>
        <p:spPr>
          <a:xfrm>
            <a:off x="5402616" y="4724285"/>
            <a:ext cx="776174"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(0, 0, 1)</a:t>
            </a:r>
          </a:p>
        </p:txBody>
      </p:sp>
      <p:sp>
        <p:nvSpPr>
          <p:cNvPr id="28" name="TextBox 27">
            <a:extLst>
              <a:ext uri="{FF2B5EF4-FFF2-40B4-BE49-F238E27FC236}">
                <a16:creationId xmlns:a16="http://schemas.microsoft.com/office/drawing/2014/main" id="{328F72FC-EE37-5A4E-BCC9-28B0B8D27A5D}"/>
              </a:ext>
            </a:extLst>
          </p:cNvPr>
          <p:cNvSpPr txBox="1"/>
          <p:nvPr/>
        </p:nvSpPr>
        <p:spPr>
          <a:xfrm>
            <a:off x="1995678" y="6698539"/>
            <a:ext cx="8031943" cy="461665"/>
          </a:xfrm>
          <a:prstGeom prst="rect">
            <a:avLst/>
          </a:prstGeom>
          <a:noFill/>
        </p:spPr>
        <p:txBody>
          <a:bodyPr wrap="none" rtlCol="0">
            <a:spAutoFit/>
          </a:bodyPr>
          <a:lstStyle/>
          <a:p>
            <a:r>
              <a:rPr lang="en-US" sz="2400" dirty="0" err="1">
                <a:latin typeface="Calibri" panose="020F0502020204030204" pitchFamily="34" charset="0"/>
                <a:cs typeface="Calibri" panose="020F0502020204030204" pitchFamily="34" charset="0"/>
              </a:rPr>
              <a:t>l</a:t>
            </a:r>
            <a:r>
              <a:rPr lang="en-US" sz="2400" baseline="-25000" dirty="0" err="1">
                <a:latin typeface="Calibri" panose="020F0502020204030204" pitchFamily="34" charset="0"/>
                <a:cs typeface="Calibri" panose="020F0502020204030204" pitchFamily="34" charset="0"/>
              </a:rPr>
              <a:t>inferred</a:t>
            </a:r>
            <a:r>
              <a:rPr lang="en-US" sz="2400" dirty="0">
                <a:latin typeface="Calibri" panose="020F0502020204030204" pitchFamily="34" charset="0"/>
                <a:cs typeface="Calibri" panose="020F0502020204030204" pitchFamily="34" charset="0"/>
              </a:rPr>
              <a:t> = ½ (0, 0, 1) + ¼ (¼,  ¾, 0) + ¼ (0, 0, 1) = (1/16, 3/16, 3/4) </a:t>
            </a:r>
          </a:p>
        </p:txBody>
      </p:sp>
      <p:cxnSp>
        <p:nvCxnSpPr>
          <p:cNvPr id="29" name="Straight Arrow Connector 28">
            <a:extLst>
              <a:ext uri="{FF2B5EF4-FFF2-40B4-BE49-F238E27FC236}">
                <a16:creationId xmlns:a16="http://schemas.microsoft.com/office/drawing/2014/main" id="{29F2F16A-6697-8F40-80D3-AD7124055547}"/>
              </a:ext>
            </a:extLst>
          </p:cNvPr>
          <p:cNvCxnSpPr>
            <a:stCxn id="27" idx="2"/>
          </p:cNvCxnSpPr>
          <p:nvPr/>
        </p:nvCxnSpPr>
        <p:spPr bwMode="auto">
          <a:xfrm flipH="1">
            <a:off x="2699271" y="5047450"/>
            <a:ext cx="3091432" cy="15253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D36B168-5D2B-9942-A791-EA9FDF0E2F2C}"/>
                  </a:ext>
                </a:extLst>
              </p:cNvPr>
              <p:cNvSpPr/>
              <p:nvPr/>
            </p:nvSpPr>
            <p:spPr>
              <a:xfrm>
                <a:off x="853467" y="1712060"/>
                <a:ext cx="5912389" cy="528671"/>
              </a:xfrm>
              <a:prstGeom prst="rect">
                <a:avLst/>
              </a:prstGeom>
            </p:spPr>
            <p:txBody>
              <a:bodyPr wrap="none">
                <a:spAutoFit/>
              </a:bodyPr>
              <a:lstStyle/>
              <a:p>
                <a:r>
                  <a:rPr lang="fr-CH" sz="2400" dirty="0">
                    <a:latin typeface="Calibri" panose="020F0502020204030204" pitchFamily="34" charset="0"/>
                    <a:cs typeface="Calibri" panose="020F0502020204030204" pitchFamily="34" charset="0"/>
                  </a:rPr>
                  <a:t>Assume </a:t>
                </a:r>
                <a14:m>
                  <m:oMath xmlns:m="http://schemas.openxmlformats.org/officeDocument/2006/math">
                    <m:sSubSup>
                      <m:sSubSupPr>
                        <m:ctrlPr>
                          <a:rPr lang="fr-CH" sz="2400" i="1" smtClean="0">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𝑖𝑛𝑗</m:t>
                        </m:r>
                      </m:sup>
                    </m:sSubSup>
                    <m:r>
                      <a:rPr lang="fr-CH" sz="2400" b="0" i="1" smtClean="0">
                        <a:latin typeface="Cambria Math" panose="02040503050406030204" pitchFamily="18" charset="0"/>
                      </a:rPr>
                      <m:t>=1/2</m:t>
                    </m:r>
                  </m:oMath>
                </a14:m>
                <a:r>
                  <a:rPr lang="en-US" sz="2400" dirty="0">
                    <a:latin typeface="Calibri" panose="020F0502020204030204" pitchFamily="34" charset="0"/>
                    <a:cs typeface="Calibri" panose="020F0502020204030204" pitchFamily="34" charset="0"/>
                  </a:rPr>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𝑐𝑜𝑛</m:t>
                        </m:r>
                      </m:sup>
                    </m:sSubSup>
                    <m:r>
                      <a:rPr lang="fr-CH" sz="2400" b="0" i="1" smtClean="0">
                        <a:latin typeface="Cambria Math" panose="02040503050406030204" pitchFamily="18" charset="0"/>
                      </a:rPr>
                      <m:t>=1/4,</m:t>
                    </m:r>
                  </m:oMath>
                </a14:m>
                <a:r>
                  <a:rPr lang="en-US" sz="2400" dirty="0">
                    <a:latin typeface="Calibri" panose="020F0502020204030204" pitchFamily="34" charset="0"/>
                    <a:cs typeface="Calibri" panose="020F0502020204030204" pitchFamily="34" charset="0"/>
                  </a:rPr>
                  <a:t> </a:t>
                </a:r>
                <a14:m>
                  <m:oMath xmlns:m="http://schemas.openxmlformats.org/officeDocument/2006/math">
                    <m:sSubSup>
                      <m:sSubSupPr>
                        <m:ctrlPr>
                          <a:rPr lang="fr-CH" sz="2400" i="1">
                            <a:latin typeface="Cambria Math" panose="02040503050406030204" pitchFamily="18" charset="0"/>
                          </a:rPr>
                        </m:ctrlPr>
                      </m:sSubSupPr>
                      <m:e>
                        <m:r>
                          <a:rPr lang="fr-CH" sz="2400" i="1">
                            <a:latin typeface="Cambria Math" panose="02040503050406030204" pitchFamily="18" charset="0"/>
                          </a:rPr>
                          <m:t>𝑝</m:t>
                        </m:r>
                      </m:e>
                      <m:sub>
                        <m:r>
                          <a:rPr lang="fr-CH" sz="2400" i="1">
                            <a:latin typeface="Cambria Math" panose="02040503050406030204" pitchFamily="18" charset="0"/>
                          </a:rPr>
                          <m:t>𝑣</m:t>
                        </m:r>
                      </m:sub>
                      <m:sup>
                        <m:r>
                          <a:rPr lang="fr-CH" sz="2400" i="1">
                            <a:latin typeface="Cambria Math" panose="02040503050406030204" pitchFamily="18" charset="0"/>
                          </a:rPr>
                          <m:t>𝑎𝑏𝑎</m:t>
                        </m:r>
                      </m:sup>
                    </m:sSubSup>
                    <m:r>
                      <a:rPr lang="fr-CH" sz="2400" b="0" i="1" smtClean="0">
                        <a:latin typeface="Cambria Math" panose="02040503050406030204" pitchFamily="18" charset="0"/>
                      </a:rPr>
                      <m:t>=1/4</m:t>
                    </m:r>
                  </m:oMath>
                </a14:m>
                <a:endParaRPr lang="en-US" sz="2400" dirty="0">
                  <a:latin typeface="Calibri" panose="020F0502020204030204" pitchFamily="34" charset="0"/>
                  <a:cs typeface="Calibri" panose="020F0502020204030204" pitchFamily="34" charset="0"/>
                </a:endParaRPr>
              </a:p>
            </p:txBody>
          </p:sp>
        </mc:Choice>
        <mc:Fallback xmlns="">
          <p:sp>
            <p:nvSpPr>
              <p:cNvPr id="31" name="Rectangle 30">
                <a:extLst>
                  <a:ext uri="{FF2B5EF4-FFF2-40B4-BE49-F238E27FC236}">
                    <a16:creationId xmlns:a16="http://schemas.microsoft.com/office/drawing/2014/main" id="{DD36B168-5D2B-9942-A791-EA9FDF0E2F2C}"/>
                  </a:ext>
                </a:extLst>
              </p:cNvPr>
              <p:cNvSpPr>
                <a:spLocks noRot="1" noChangeAspect="1" noMove="1" noResize="1" noEditPoints="1" noAdjustHandles="1" noChangeArrowheads="1" noChangeShapeType="1" noTextEdit="1"/>
              </p:cNvSpPr>
              <p:nvPr/>
            </p:nvSpPr>
            <p:spPr>
              <a:xfrm>
                <a:off x="853467" y="1712060"/>
                <a:ext cx="5912389" cy="528671"/>
              </a:xfrm>
              <a:prstGeom prst="rect">
                <a:avLst/>
              </a:prstGeom>
              <a:blipFill>
                <a:blip r:embed="rId2"/>
                <a:stretch>
                  <a:fillRect l="-1288" b="-25581"/>
                </a:stretch>
              </a:blipFill>
            </p:spPr>
            <p:txBody>
              <a:bodyPr/>
              <a:lstStyle/>
              <a:p>
                <a:r>
                  <a:rPr lang="en-CH">
                    <a:noFill/>
                  </a:rPr>
                  <a:t> </a:t>
                </a:r>
              </a:p>
            </p:txBody>
          </p:sp>
        </mc:Fallback>
      </mc:AlternateContent>
    </p:spTree>
    <p:extLst>
      <p:ext uri="{BB962C8B-B14F-4D97-AF65-F5344CB8AC3E}">
        <p14:creationId xmlns:p14="http://schemas.microsoft.com/office/powerpoint/2010/main" val="66624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FCCF-D2A3-FD43-BFD0-E3823027C2B7}"/>
              </a:ext>
            </a:extLst>
          </p:cNvPr>
          <p:cNvSpPr>
            <a:spLocks noGrp="1"/>
          </p:cNvSpPr>
          <p:nvPr>
            <p:ph type="title"/>
          </p:nvPr>
        </p:nvSpPr>
        <p:spPr/>
        <p:txBody>
          <a:bodyPr/>
          <a:lstStyle/>
          <a:p>
            <a:r>
              <a:rPr lang="en-US" dirty="0"/>
              <a:t>Determining the Probabilities </a:t>
            </a:r>
          </a:p>
        </p:txBody>
      </p:sp>
      <p:sp>
        <p:nvSpPr>
          <p:cNvPr id="3" name="Content Placeholder 2">
            <a:extLst>
              <a:ext uri="{FF2B5EF4-FFF2-40B4-BE49-F238E27FC236}">
                <a16:creationId xmlns:a16="http://schemas.microsoft.com/office/drawing/2014/main" id="{AB83D64B-DE98-F848-B136-688F031B0DDD}"/>
              </a:ext>
            </a:extLst>
          </p:cNvPr>
          <p:cNvSpPr>
            <a:spLocks noGrp="1"/>
          </p:cNvSpPr>
          <p:nvPr>
            <p:ph idx="1"/>
          </p:nvPr>
        </p:nvSpPr>
        <p:spPr/>
        <p:txBody>
          <a:bodyPr/>
          <a:lstStyle/>
          <a:p>
            <a:r>
              <a:rPr lang="en-US" dirty="0"/>
              <a:t>The choice of the transition probabilities results in different variants of label propagation algorithms</a:t>
            </a:r>
          </a:p>
          <a:p>
            <a:endParaRPr lang="en-US" dirty="0"/>
          </a:p>
          <a:p>
            <a:r>
              <a:rPr lang="en-US" dirty="0"/>
              <a:t>Possible considerations</a:t>
            </a:r>
          </a:p>
          <a:p>
            <a:pPr marL="457200" indent="-457200">
              <a:buFontTx/>
              <a:buChar char="-"/>
            </a:pPr>
            <a:r>
              <a:rPr lang="en-US" dirty="0"/>
              <a:t>pre-labelled nodes should have higher influence on neighbors than initially unlabeled nodes</a:t>
            </a:r>
          </a:p>
          <a:p>
            <a:pPr marL="457200" indent="-457200">
              <a:buFontTx/>
              <a:buChar char="-"/>
            </a:pPr>
            <a:r>
              <a:rPr lang="en-US" dirty="0"/>
              <a:t>well-connected nodes should have higher influence than sparsely connected nodes</a:t>
            </a:r>
          </a:p>
          <a:p>
            <a:pPr marL="457200" indent="-457200">
              <a:buFontTx/>
              <a:buChar char="-"/>
            </a:pPr>
            <a:endParaRPr lang="en-US" dirty="0"/>
          </a:p>
        </p:txBody>
      </p:sp>
      <p:sp>
        <p:nvSpPr>
          <p:cNvPr id="4" name="Footer Placeholder 3">
            <a:extLst>
              <a:ext uri="{FF2B5EF4-FFF2-40B4-BE49-F238E27FC236}">
                <a16:creationId xmlns:a16="http://schemas.microsoft.com/office/drawing/2014/main" id="{AEA7E3FF-785A-824E-A66E-16DBB817B54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26203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dirty="0"/>
              <a:t>Example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a:xfrm>
                <a:off x="323007" y="1396755"/>
                <a:ext cx="10790331" cy="5809192"/>
              </a:xfrm>
            </p:spPr>
            <p:txBody>
              <a:bodyPr/>
              <a:lstStyle/>
              <a:p>
                <a14:m>
                  <m:oMath xmlns:m="http://schemas.openxmlformats.org/officeDocument/2006/math">
                    <m:sSub>
                      <m:sSubPr>
                        <m:ctrlPr>
                          <a:rPr lang="en-US" sz="3200" i="1" smtClean="0">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dirty="0"/>
                  <a:t>  </a:t>
                </a:r>
                <a:endParaRPr lang="fr-CH" sz="3200" i="1" dirty="0">
                  <a:latin typeface="Cambria Math" panose="02040503050406030204" pitchFamily="18" charset="0"/>
                </a:endParaRPr>
              </a:p>
              <a:p>
                <a:br>
                  <a:rPr lang="en-US" sz="3200" i="1" dirty="0">
                    <a:latin typeface="Cambria Math" panose="02040503050406030204" pitchFamily="18" charset="0"/>
                  </a:rPr>
                </a:b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dirty="0"/>
                  <a:t>, </a:t>
                </a:r>
                <a14:m>
                  <m:oMath xmlns:m="http://schemas.openxmlformats.org/officeDocument/2006/math">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r>
                      <a:rPr lang="fr-CH" sz="3200" i="1">
                        <a:latin typeface="Cambria Math" panose="02040503050406030204" pitchFamily="18" charset="0"/>
                      </a:rPr>
                      <m:t>=−</m:t>
                    </m:r>
                    <m:func>
                      <m:funcPr>
                        <m:ctrlPr>
                          <a:rPr lang="fr-CH" sz="3200" i="1">
                            <a:latin typeface="Cambria Math" panose="02040503050406030204" pitchFamily="18" charset="0"/>
                          </a:rPr>
                        </m:ctrlPr>
                      </m:funcPr>
                      <m:fName>
                        <m:r>
                          <m:rPr>
                            <m:sty m:val="p"/>
                          </m:rPr>
                          <a:rPr lang="fr-CH" sz="3200">
                            <a:latin typeface="Cambria Math" panose="02040503050406030204" pitchFamily="18" charset="0"/>
                          </a:rPr>
                          <m:t>log</m:t>
                        </m:r>
                      </m:fName>
                      <m:e>
                        <m:f>
                          <m:fPr>
                            <m:ctrlPr>
                              <a:rPr lang="fr-CH" sz="3200" i="1">
                                <a:latin typeface="Cambria Math" panose="02040503050406030204" pitchFamily="18" charset="0"/>
                              </a:rPr>
                            </m:ctrlPr>
                          </m:fPr>
                          <m:num>
                            <m:r>
                              <a:rPr lang="fr-CH" sz="3200" i="1">
                                <a:latin typeface="Cambria Math" panose="02040503050406030204" pitchFamily="18" charset="0"/>
                              </a:rPr>
                              <m:t>1</m:t>
                            </m:r>
                          </m:num>
                          <m:den>
                            <m:r>
                              <m:rPr>
                                <m:sty m:val="p"/>
                              </m:rPr>
                              <a:rPr lang="fr-CH" sz="3200">
                                <a:latin typeface="Cambria Math" panose="02040503050406030204" pitchFamily="18" charset="0"/>
                              </a:rPr>
                              <m:t>deg</m:t>
                            </m:r>
                            <m:r>
                              <a:rPr lang="fr-CH" sz="3200" i="1">
                                <a:latin typeface="Cambria Math" panose="02040503050406030204" pitchFamily="18" charset="0"/>
                              </a:rPr>
                              <m:t>⁡(</m:t>
                            </m:r>
                            <m:r>
                              <a:rPr lang="fr-CH" sz="3200" i="1">
                                <a:latin typeface="Cambria Math" panose="02040503050406030204" pitchFamily="18" charset="0"/>
                              </a:rPr>
                              <m:t>𝑣</m:t>
                            </m:r>
                            <m:r>
                              <a:rPr lang="fr-CH" sz="3200" i="1">
                                <a:latin typeface="Cambria Math" panose="02040503050406030204" pitchFamily="18" charset="0"/>
                              </a:rPr>
                              <m:t>)</m:t>
                            </m:r>
                          </m:den>
                        </m:f>
                      </m:e>
                    </m:func>
                  </m:oMath>
                </a14:m>
                <a:r>
                  <a:rPr lang="en-US" sz="3200" dirty="0"/>
                  <a:t> if </a:t>
                </a:r>
                <a14:m>
                  <m:oMath xmlns:m="http://schemas.openxmlformats.org/officeDocument/2006/math">
                    <m:r>
                      <a:rPr lang="fr-CH" sz="3200" i="1">
                        <a:latin typeface="Cambria Math" panose="02040503050406030204" pitchFamily="18" charset="0"/>
                      </a:rPr>
                      <m:t>𝑣</m:t>
                    </m:r>
                  </m:oMath>
                </a14:m>
                <a:r>
                  <a:rPr lang="en-US" sz="3200" dirty="0"/>
                  <a:t> is labelled,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r>
                      <a:rPr lang="fr-CH" sz="3200" i="1">
                        <a:latin typeface="Cambria Math" panose="02040503050406030204" pitchFamily="18" charset="0"/>
                      </a:rPr>
                      <m:t>=</m:t>
                    </m:r>
                    <m:r>
                      <a:rPr lang="fr-CH" sz="3200" b="0" i="1" smtClean="0">
                        <a:latin typeface="Cambria Math" panose="02040503050406030204" pitchFamily="18" charset="0"/>
                      </a:rPr>
                      <m:t>0</m:t>
                    </m:r>
                  </m:oMath>
                </a14:m>
                <a:r>
                  <a:rPr lang="en-US" sz="3200" dirty="0"/>
                  <a:t> otherwise</a:t>
                </a:r>
              </a:p>
              <a:p>
                <a:br>
                  <a:rPr lang="en-US" sz="3200" i="1" dirty="0">
                    <a:latin typeface="Cambria Math" panose="02040503050406030204" pitchFamily="18" charset="0"/>
                  </a:rPr>
                </a:b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dirty="0"/>
                  <a:t>,1)</a:t>
                </a:r>
              </a:p>
              <a:p>
                <a:endParaRPr lang="en-US" dirty="0"/>
              </a:p>
              <a:p>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b="0" i="1">
                            <a:latin typeface="Cambria Math" panose="02040503050406030204" pitchFamily="18" charset="0"/>
                          </a:rPr>
                          <m:t>𝑐𝑜𝑛</m:t>
                        </m:r>
                      </m:sup>
                    </m:sSubSup>
                    <m:r>
                      <a:rPr lang="fr-CH" sz="3200" i="1">
                        <a:latin typeface="Cambria Math" panose="02040503050406030204" pitchFamily="18" charset="0"/>
                      </a:rPr>
                      <m:t>=</m:t>
                    </m:r>
                    <m:f>
                      <m:fPr>
                        <m:ctrlPr>
                          <a:rPr lang="fr-CH" sz="3200" i="1">
                            <a:latin typeface="Cambria Math" panose="02040503050406030204" pitchFamily="18" charset="0"/>
                          </a:rPr>
                        </m:ctrlPr>
                      </m:fPr>
                      <m:num>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i="1">
                                <a:latin typeface="Cambria Math" panose="02040503050406030204" pitchFamily="18" charset="0"/>
                              </a:rPr>
                              <m:t>𝑣</m:t>
                            </m:r>
                          </m:sub>
                        </m:sSub>
                      </m:num>
                      <m:den>
                        <m:sSub>
                          <m:sSubPr>
                            <m:ctrlPr>
                              <a:rPr lang="en-US" sz="3200" i="1">
                                <a:latin typeface="Cambria Math" panose="02040503050406030204" pitchFamily="18" charset="0"/>
                              </a:rPr>
                            </m:ctrlPr>
                          </m:sSubPr>
                          <m:e>
                            <m:r>
                              <a:rPr lang="fr-CH" sz="3200" i="1">
                                <a:latin typeface="Cambria Math" panose="02040503050406030204" pitchFamily="18" charset="0"/>
                              </a:rPr>
                              <m:t>𝑧</m:t>
                            </m:r>
                          </m:e>
                          <m:sub>
                            <m:r>
                              <a:rPr lang="fr-CH" sz="3200" i="1">
                                <a:latin typeface="Cambria Math" panose="02040503050406030204" pitchFamily="18" charset="0"/>
                              </a:rPr>
                              <m:t>𝑣</m:t>
                            </m:r>
                          </m:sub>
                        </m:sSub>
                      </m:den>
                    </m:f>
                    <m:r>
                      <a:rPr lang="fr-CH" sz="3200" b="0" i="1">
                        <a:latin typeface="Cambria Math" panose="02040503050406030204" pitchFamily="18" charset="0"/>
                      </a:rPr>
                      <m:t>,       </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r>
                      <a:rPr lang="fr-CH" sz="3200" b="0" i="1">
                        <a:latin typeface="Cambria Math" panose="02040503050406030204" pitchFamily="18" charset="0"/>
                      </a:rPr>
                      <m:t>=</m:t>
                    </m:r>
                    <m:f>
                      <m:fPr>
                        <m:ctrlPr>
                          <a:rPr lang="fr-CH" sz="3200" b="0" i="1">
                            <a:latin typeface="Cambria Math" panose="02040503050406030204" pitchFamily="18" charset="0"/>
                          </a:rPr>
                        </m:ctrlPr>
                      </m:fPr>
                      <m:num>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i="1">
                                <a:latin typeface="Cambria Math" panose="02040503050406030204" pitchFamily="18" charset="0"/>
                              </a:rPr>
                              <m:t>𝑣</m:t>
                            </m:r>
                          </m:sub>
                        </m:sSub>
                      </m:num>
                      <m:den>
                        <m:sSub>
                          <m:sSubPr>
                            <m:ctrlPr>
                              <a:rPr lang="en-US" sz="3200" i="1">
                                <a:latin typeface="Cambria Math" panose="02040503050406030204" pitchFamily="18" charset="0"/>
                              </a:rPr>
                            </m:ctrlPr>
                          </m:sSubPr>
                          <m:e>
                            <m:r>
                              <a:rPr lang="fr-CH" sz="3200" i="1">
                                <a:latin typeface="Cambria Math" panose="02040503050406030204" pitchFamily="18" charset="0"/>
                              </a:rPr>
                              <m:t>𝑧</m:t>
                            </m:r>
                          </m:e>
                          <m:sub>
                            <m:r>
                              <a:rPr lang="fr-CH" sz="3200" i="1">
                                <a:latin typeface="Cambria Math" panose="02040503050406030204" pitchFamily="18" charset="0"/>
                              </a:rPr>
                              <m:t>𝑣</m:t>
                            </m:r>
                          </m:sub>
                        </m:sSub>
                      </m:den>
                    </m:f>
                    <m:r>
                      <a:rPr lang="fr-CH" sz="3200" b="0" i="1">
                        <a:latin typeface="Cambria Math" panose="02040503050406030204" pitchFamily="18" charset="0"/>
                      </a:rPr>
                      <m:t>   </m:t>
                    </m:r>
                  </m:oMath>
                </a14:m>
                <a:r>
                  <a:rPr lang="en-US" sz="3200" dirty="0"/>
                  <a:t>for labelled nodes, 0 otherwise</a:t>
                </a:r>
              </a:p>
              <a:p>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𝑎𝑏𝑎</m:t>
                        </m:r>
                      </m:sup>
                    </m:sSubSup>
                    <m:r>
                      <a:rPr lang="fr-CH" sz="3200" b="0" i="1">
                        <a:latin typeface="Cambria Math" panose="02040503050406030204" pitchFamily="18" charset="0"/>
                      </a:rPr>
                      <m:t>=1−</m:t>
                    </m:r>
                  </m:oMath>
                </a14:m>
                <a:r>
                  <a:rPr lang="fr-CH"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r>
                      <a:rPr lang="fr-CH" sz="2800" b="0" i="1">
                        <a:latin typeface="Cambria Math" panose="02040503050406030204" pitchFamily="18" charset="0"/>
                      </a:rPr>
                      <m:t>−</m:t>
                    </m:r>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endParaRPr lang="en-US" sz="3200" dirty="0"/>
              </a:p>
            </p:txBody>
          </p:sp>
        </mc:Choice>
        <mc:Fallback>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xfrm>
                <a:off x="323007" y="1396755"/>
                <a:ext cx="10790331" cy="5809192"/>
              </a:xfrm>
              <a:blipFill>
                <a:blip r:embed="rId3"/>
                <a:stretch>
                  <a:fillRect l="-235" b="-370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5371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xmlns="">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656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xmlns="">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174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39776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5230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a:t>Different neighbors of</a:t>
                </a:r>
                <a:r>
                  <a:rPr lang="en-US" sz="4000"/>
                  <a:t> a node </a:t>
                </a:r>
                <a14:m>
                  <m:oMath xmlns:m="http://schemas.openxmlformats.org/officeDocument/2006/math">
                    <m:r>
                      <a:rPr lang="fr-CH" sz="4000" i="1">
                        <a:latin typeface="Cambria Math" panose="02040503050406030204" pitchFamily="18" charset="0"/>
                      </a:rPr>
                      <m:t>𝑣</m:t>
                    </m:r>
                  </m:oMath>
                </a14:m>
                <a:endParaRPr lang="en-US" sz="4000"/>
              </a:p>
            </p:txBody>
          </p:sp>
        </mc:Choice>
        <mc:Fallback xmlns="">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a:t>Have a different influence depending on their degree</a:t>
                </a:r>
              </a:p>
              <a:p>
                <a:pPr marL="514350" indent="-514350">
                  <a:buAutoNum type="alphaUcPeriod"/>
                </a:pPr>
                <a:r>
                  <a:rPr lang="en-US"/>
                  <a:t>Have exactly same influence</a:t>
                </a:r>
              </a:p>
              <a:p>
                <a:pPr marL="514350" indent="-514350">
                  <a:buAutoNum type="alphaUcPeriod"/>
                </a:pPr>
                <a:r>
                  <a:rPr lang="en-US"/>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a:p>
              <a:p>
                <a:pPr marL="514350" indent="-514350">
                  <a:buAutoNum type="alphaUcPeriod"/>
                </a:pPr>
                <a:r>
                  <a:rPr lang="en-US"/>
                  <a:t> Have a different influence depending on whether they have a known label</a:t>
                </a:r>
              </a:p>
            </p:txBody>
          </p:sp>
        </mc:Choice>
        <mc:Fallback xmlns="">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04708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xmlns="">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41574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a:t>4.4.3 </a:t>
            </a:r>
            <a:r>
              <a:rPr lang="fr-FR" dirty="0" err="1"/>
              <a:t>Schema</a:t>
            </a:r>
            <a:r>
              <a:rPr lang="fr-FR" dirty="0"/>
              <a:t> Matching</a:t>
            </a:r>
          </a:p>
        </p:txBody>
      </p:sp>
      <p:sp>
        <p:nvSpPr>
          <p:cNvPr id="4" name="Footer Placeholder 3"/>
          <p:cNvSpPr>
            <a:spLocks noGrp="1"/>
          </p:cNvSpPr>
          <p:nvPr>
            <p:ph type="ftr" sz="quarter" idx="10"/>
          </p:nvPr>
        </p:nvSpPr>
        <p:spPr/>
        <p:txBody>
          <a:bodyPr/>
          <a:lstStyle/>
          <a:p>
            <a:r>
              <a:rPr lang="fr-CH">
                <a:latin typeface="Calibri"/>
                <a:cs typeface="Calibri"/>
              </a:rPr>
              <a:t>©2023,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7838165E-EAAF-1D1D-C695-DDE3908D7408}"/>
              </a:ext>
            </a:extLst>
          </p:cNvPr>
          <p:cNvSpPr/>
          <p:nvPr/>
        </p:nvSpPr>
        <p:spPr bwMode="auto">
          <a:xfrm>
            <a:off x="106983" y="3816796"/>
            <a:ext cx="4752528" cy="158961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233549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
        <p:nvSpPr>
          <p:cNvPr id="2" name="Oval 1">
            <a:extLst>
              <a:ext uri="{FF2B5EF4-FFF2-40B4-BE49-F238E27FC236}">
                <a16:creationId xmlns:a16="http://schemas.microsoft.com/office/drawing/2014/main" id="{294DDBE1-5F9A-2893-3766-36AF53882394}"/>
              </a:ext>
            </a:extLst>
          </p:cNvPr>
          <p:cNvSpPr/>
          <p:nvPr/>
        </p:nvSpPr>
        <p:spPr bwMode="auto">
          <a:xfrm>
            <a:off x="4427463" y="2376636"/>
            <a:ext cx="4176464" cy="12212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277418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a:t>
            </a:r>
          </a:p>
        </p:txBody>
      </p:sp>
      <p:sp>
        <p:nvSpPr>
          <p:cNvPr id="3" name="Content Placeholder 2"/>
          <p:cNvSpPr>
            <a:spLocks noGrp="1"/>
          </p:cNvSpPr>
          <p:nvPr>
            <p:ph idx="1"/>
          </p:nvPr>
        </p:nvSpPr>
        <p:spPr>
          <a:xfrm>
            <a:off x="233048" y="1549485"/>
            <a:ext cx="11179191" cy="5809192"/>
          </a:xfrm>
        </p:spPr>
        <p:txBody>
          <a:bodyPr/>
          <a:lstStyle/>
          <a:p>
            <a:r>
              <a:rPr lang="en-US" dirty="0"/>
              <a:t>Integration of heterogeneous data sources</a:t>
            </a:r>
            <a:endParaRPr lang="en-US" sz="1848" dirty="0"/>
          </a:p>
          <a:p>
            <a:pPr lvl="1"/>
            <a:r>
              <a:rPr lang="en-US" dirty="0"/>
              <a:t>Every project on Big Data analysis first has to integrate data from different, </a:t>
            </a:r>
            <a:r>
              <a:rPr lang="en-US" u="sng" dirty="0"/>
              <a:t>heterogeneous</a:t>
            </a:r>
            <a:r>
              <a:rPr lang="en-US" dirty="0"/>
              <a:t> data sources</a:t>
            </a:r>
          </a:p>
          <a:p>
            <a:pPr lvl="1"/>
            <a:r>
              <a:rPr lang="en-US" dirty="0"/>
              <a:t>Different schemas, taxonomies, knowledge graphs</a:t>
            </a:r>
          </a:p>
          <a:p>
            <a:pPr lvl="1"/>
            <a:r>
              <a:rPr lang="en-US" dirty="0"/>
              <a:t>One of the long-standing open problems in data management </a:t>
            </a:r>
          </a:p>
          <a:p>
            <a:pPr indent="-353476"/>
            <a:r>
              <a:rPr lang="en-US" dirty="0"/>
              <a:t>How to find good “matches”? </a:t>
            </a:r>
          </a:p>
          <a:p>
            <a:pPr indent="-353476"/>
            <a:r>
              <a:rPr lang="en-US" dirty="0"/>
              <a:t>How to choose the “best matches”?</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p:cNvSpPr/>
          <p:nvPr/>
        </p:nvSpPr>
        <p:spPr>
          <a:xfrm>
            <a:off x="6875735" y="5848084"/>
            <a:ext cx="2299171" cy="1467157"/>
          </a:xfrm>
          <a:prstGeom prst="rect">
            <a:avLst/>
          </a:prstGeom>
          <a:gradFill flip="none" rotWithShape="1">
            <a:gsLst>
              <a:gs pos="0">
                <a:schemeClr val="bg1"/>
              </a:gs>
              <a:gs pos="100000">
                <a:schemeClr val="bg1">
                  <a:lumMod val="75000"/>
                </a:schemeClr>
              </a:gs>
              <a:gs pos="0">
                <a:schemeClr val="bg1"/>
              </a:gs>
            </a:gsLst>
            <a:lin ang="5400000" scaled="1"/>
            <a:tileRect/>
          </a:gradFill>
          <a:ln w="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err="1">
                <a:solidFill>
                  <a:srgbClr val="800000"/>
                </a:solidFill>
                <a:latin typeface="Calibri" charset="0"/>
                <a:ea typeface="Calibri" charset="0"/>
                <a:cs typeface="Calibri" charset="0"/>
              </a:rPr>
              <a:t>Person_name</a:t>
            </a:r>
            <a:br>
              <a:rPr lang="en-US" sz="1733" dirty="0">
                <a:solidFill>
                  <a:srgbClr val="800000"/>
                </a:solidFill>
                <a:latin typeface="Calibri" charset="0"/>
                <a:ea typeface="Calibri" charset="0"/>
                <a:cs typeface="Calibri" charset="0"/>
              </a:rPr>
            </a:br>
            <a:br>
              <a:rPr lang="en-US" sz="1733" dirty="0">
                <a:solidFill>
                  <a:srgbClr val="800000"/>
                </a:solidFill>
                <a:latin typeface="Calibri" charset="0"/>
                <a:ea typeface="Calibri" charset="0"/>
                <a:cs typeface="Calibri" charset="0"/>
              </a:rPr>
            </a:br>
            <a:r>
              <a:rPr lang="en-US" sz="1733" dirty="0" err="1">
                <a:solidFill>
                  <a:srgbClr val="800000"/>
                </a:solidFill>
                <a:latin typeface="Calibri" charset="0"/>
                <a:ea typeface="Calibri" charset="0"/>
                <a:cs typeface="Calibri" charset="0"/>
              </a:rPr>
              <a:t>Company_name</a:t>
            </a:r>
            <a:endParaRPr lang="en-US" sz="1733" dirty="0">
              <a:solidFill>
                <a:srgbClr val="800000"/>
              </a:solidFill>
              <a:latin typeface="Calibri" charset="0"/>
              <a:ea typeface="Calibri" charset="0"/>
              <a:cs typeface="Calibri" charset="0"/>
            </a:endParaRPr>
          </a:p>
        </p:txBody>
      </p:sp>
      <p:cxnSp>
        <p:nvCxnSpPr>
          <p:cNvPr id="6" name="Straight Arrow Connector 5"/>
          <p:cNvCxnSpPr/>
          <p:nvPr/>
        </p:nvCxnSpPr>
        <p:spPr>
          <a:xfrm flipV="1">
            <a:off x="3929324" y="6253331"/>
            <a:ext cx="3090289" cy="2852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929324" y="6538612"/>
            <a:ext cx="3090289" cy="3667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16611" y="6053588"/>
            <a:ext cx="514886" cy="945515"/>
          </a:xfrm>
          <a:prstGeom prst="rect">
            <a:avLst/>
          </a:prstGeom>
          <a:solidFill>
            <a:schemeClr val="bg1">
              <a:alpha val="66000"/>
            </a:schemeClr>
          </a:solidFill>
        </p:spPr>
        <p:txBody>
          <a:bodyPr wrap="none" rtlCol="0">
            <a:spAutoFit/>
          </a:bodyPr>
          <a:lstStyle/>
          <a:p>
            <a:r>
              <a:rPr lang="en-US" sz="5544" dirty="0">
                <a:latin typeface="Calibri" charset="0"/>
                <a:ea typeface="Calibri" charset="0"/>
                <a:cs typeface="Calibri" charset="0"/>
              </a:rPr>
              <a:t>?</a:t>
            </a:r>
          </a:p>
        </p:txBody>
      </p:sp>
      <p:sp>
        <p:nvSpPr>
          <p:cNvPr id="9" name="Rectangle 8"/>
          <p:cNvSpPr/>
          <p:nvPr/>
        </p:nvSpPr>
        <p:spPr>
          <a:xfrm>
            <a:off x="5420703" y="5848083"/>
            <a:ext cx="394660" cy="359009"/>
          </a:xfrm>
          <a:prstGeom prst="rect">
            <a:avLst/>
          </a:prstGeom>
        </p:spPr>
        <p:txBody>
          <a:bodyPr wrap="none">
            <a:spAutoFit/>
          </a:bodyPr>
          <a:lstStyle/>
          <a:p>
            <a:r>
              <a:rPr lang="en-US" sz="1733" dirty="0">
                <a:solidFill>
                  <a:srgbClr val="800000"/>
                </a:solidFill>
                <a:latin typeface="Calibri" charset="0"/>
                <a:ea typeface="Calibri" charset="0"/>
                <a:cs typeface="Calibri" charset="0"/>
              </a:rPr>
              <a:t>c1</a:t>
            </a:r>
            <a:endParaRPr lang="en-US" sz="1733" dirty="0">
              <a:latin typeface="Calibri" charset="0"/>
              <a:ea typeface="Calibri" charset="0"/>
              <a:cs typeface="Calibri" charset="0"/>
            </a:endParaRPr>
          </a:p>
        </p:txBody>
      </p:sp>
      <p:sp>
        <p:nvSpPr>
          <p:cNvPr id="10" name="Rectangle 9"/>
          <p:cNvSpPr/>
          <p:nvPr/>
        </p:nvSpPr>
        <p:spPr>
          <a:xfrm>
            <a:off x="5420703" y="6720018"/>
            <a:ext cx="394660" cy="359009"/>
          </a:xfrm>
          <a:prstGeom prst="rect">
            <a:avLst/>
          </a:prstGeom>
        </p:spPr>
        <p:txBody>
          <a:bodyPr wrap="none">
            <a:spAutoFit/>
          </a:bodyPr>
          <a:lstStyle/>
          <a:p>
            <a:r>
              <a:rPr lang="en-US" sz="1733" dirty="0">
                <a:solidFill>
                  <a:srgbClr val="800000"/>
                </a:solidFill>
                <a:latin typeface="Calibri" charset="0"/>
                <a:ea typeface="Calibri" charset="0"/>
                <a:cs typeface="Calibri" charset="0"/>
              </a:rPr>
              <a:t>c2</a:t>
            </a:r>
            <a:endParaRPr lang="en-US" sz="1733" dirty="0">
              <a:latin typeface="Calibri" charset="0"/>
              <a:ea typeface="Calibri" charset="0"/>
              <a:cs typeface="Calibri" charset="0"/>
            </a:endParaRPr>
          </a:p>
        </p:txBody>
      </p:sp>
      <p:sp>
        <p:nvSpPr>
          <p:cNvPr id="11" name="Rectangle 10"/>
          <p:cNvSpPr/>
          <p:nvPr/>
        </p:nvSpPr>
        <p:spPr>
          <a:xfrm>
            <a:off x="2700306" y="5694638"/>
            <a:ext cx="1103675" cy="1650550"/>
          </a:xfrm>
          <a:prstGeom prst="rect">
            <a:avLst/>
          </a:prstGeom>
          <a:gradFill flip="none" rotWithShape="1">
            <a:gsLst>
              <a:gs pos="0">
                <a:schemeClr val="bg1"/>
              </a:gs>
              <a:gs pos="100000">
                <a:schemeClr val="bg1">
                  <a:lumMod val="75000"/>
                </a:schemeClr>
              </a:gs>
              <a:gs pos="0">
                <a:schemeClr val="bg1"/>
              </a:gs>
            </a:gsLst>
            <a:lin ang="5400000" scaled="1"/>
            <a:tileRect/>
          </a:gradFill>
          <a:ln w="0">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a:solidFill>
                  <a:srgbClr val="800000"/>
                </a:solidFill>
                <a:latin typeface="Calibri" charset="0"/>
                <a:ea typeface="Calibri" charset="0"/>
                <a:cs typeface="Calibri" charset="0"/>
              </a:rPr>
              <a:t>Name</a:t>
            </a:r>
          </a:p>
        </p:txBody>
      </p:sp>
    </p:spTree>
    <p:extLst>
      <p:ext uri="{BB962C8B-B14F-4D97-AF65-F5344CB8AC3E}">
        <p14:creationId xmlns:p14="http://schemas.microsoft.com/office/powerpoint/2010/main" val="84836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Approaches</a:t>
            </a:r>
          </a:p>
        </p:txBody>
      </p:sp>
      <p:sp>
        <p:nvSpPr>
          <p:cNvPr id="3" name="Content Placeholder 2"/>
          <p:cNvSpPr>
            <a:spLocks noGrp="1"/>
          </p:cNvSpPr>
          <p:nvPr>
            <p:ph idx="1"/>
          </p:nvPr>
        </p:nvSpPr>
        <p:spPr/>
        <p:txBody>
          <a:bodyPr/>
          <a:lstStyle/>
          <a:p>
            <a:pPr>
              <a:buClr>
                <a:schemeClr val="accent1">
                  <a:lumMod val="75000"/>
                </a:schemeClr>
              </a:buClr>
              <a:buSzPct val="90000"/>
            </a:pPr>
            <a:r>
              <a:rPr lang="en-US" b="1" dirty="0"/>
              <a:t>Manual matching</a:t>
            </a:r>
          </a:p>
          <a:p>
            <a:pPr lvl="1">
              <a:buClr>
                <a:schemeClr val="accent1">
                  <a:lumMod val="75000"/>
                </a:schemeClr>
              </a:buClr>
              <a:buSzPct val="90000"/>
            </a:pPr>
            <a:r>
              <a:rPr lang="en-US" dirty="0"/>
              <a:t>still common practice today</a:t>
            </a:r>
          </a:p>
          <a:p>
            <a:pPr>
              <a:buClr>
                <a:schemeClr val="accent1">
                  <a:lumMod val="75000"/>
                </a:schemeClr>
              </a:buClr>
              <a:buSzPct val="90000"/>
            </a:pPr>
            <a:r>
              <a:rPr lang="en-US" b="1" dirty="0"/>
              <a:t>Schema matching tools</a:t>
            </a:r>
          </a:p>
          <a:p>
            <a:pPr lvl="1">
              <a:buClr>
                <a:schemeClr val="accent1">
                  <a:lumMod val="75000"/>
                </a:schemeClr>
              </a:buClr>
              <a:buSzPct val="90000"/>
            </a:pPr>
            <a:r>
              <a:rPr lang="en-US" dirty="0"/>
              <a:t>Based on structural and content features</a:t>
            </a:r>
          </a:p>
          <a:p>
            <a:pPr lvl="2">
              <a:buClr>
                <a:schemeClr val="accent1">
                  <a:lumMod val="75000"/>
                </a:schemeClr>
              </a:buClr>
              <a:buSzPct val="90000"/>
            </a:pPr>
            <a:r>
              <a:rPr lang="en-US" dirty="0"/>
              <a:t>names, domains, structure, values,  …</a:t>
            </a:r>
          </a:p>
          <a:p>
            <a:pPr lvl="1">
              <a:buClr>
                <a:schemeClr val="accent1">
                  <a:lumMod val="75000"/>
                </a:schemeClr>
              </a:buClr>
              <a:buSzPct val="90000"/>
            </a:pPr>
            <a:r>
              <a:rPr lang="en-US" dirty="0"/>
              <a:t>Establish correspondences and rank according to quality</a:t>
            </a:r>
          </a:p>
          <a:p>
            <a:pPr lvl="2">
              <a:buClr>
                <a:schemeClr val="accent1">
                  <a:lumMod val="75000"/>
                </a:schemeClr>
              </a:buClr>
              <a:buSzPct val="90000"/>
            </a:pPr>
            <a:r>
              <a:rPr lang="en-US" dirty="0"/>
              <a:t>Errors are frequent and unavoidable</a:t>
            </a:r>
          </a:p>
          <a:p>
            <a:pPr lvl="2">
              <a:buClr>
                <a:schemeClr val="accent1">
                  <a:lumMod val="75000"/>
                </a:schemeClr>
              </a:buClr>
              <a:buSzPct val="90000"/>
            </a:pPr>
            <a:r>
              <a:rPr lang="en-US" dirty="0"/>
              <a:t>Works well for small schemas</a:t>
            </a:r>
          </a:p>
          <a:p>
            <a:pPr lvl="1">
              <a:buClr>
                <a:schemeClr val="accent1">
                  <a:lumMod val="75000"/>
                </a:schemeClr>
              </a:buClr>
              <a:buSzPct val="90000"/>
            </a:pPr>
            <a:r>
              <a:rPr lang="en-US" dirty="0"/>
              <a:t>Can now be implemented using LLMs</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0833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Matching Tools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343997" y="1802521"/>
            <a:ext cx="7908001" cy="5555929"/>
          </a:xfrm>
          <a:prstGeom prst="rect">
            <a:avLst/>
          </a:prstGeom>
        </p:spPr>
      </p:pic>
    </p:spTree>
    <p:extLst>
      <p:ext uri="{BB962C8B-B14F-4D97-AF65-F5344CB8AC3E}">
        <p14:creationId xmlns:p14="http://schemas.microsoft.com/office/powerpoint/2010/main" val="2031782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p:txBody>
          <a:bodyPr/>
          <a:lstStyle/>
          <a:p>
            <a:r>
              <a:rPr lang="en-US" dirty="0"/>
              <a:t>Given two hierarchical knowledge graphs D1, D2</a:t>
            </a:r>
            <a:br>
              <a:rPr lang="en-US" dirty="0"/>
            </a:br>
            <a:endParaRPr lang="en-US" b="1" dirty="0"/>
          </a:p>
          <a:p>
            <a:r>
              <a:rPr lang="en-US" b="1" dirty="0"/>
              <a:t>Goal</a:t>
            </a:r>
            <a:r>
              <a:rPr lang="en-US" dirty="0"/>
              <a:t>: find a 1:1 matching of nodes (entities, classes) that have the same or similar “meaning”</a:t>
            </a:r>
          </a:p>
          <a:p>
            <a:endParaRPr lang="en-US" b="1" dirty="0"/>
          </a:p>
          <a:p>
            <a:r>
              <a:rPr lang="en-US" b="1" dirty="0"/>
              <a:t>Assumption</a:t>
            </a:r>
            <a:r>
              <a:rPr lang="en-US" dirty="0"/>
              <a:t>: two nodes (classes) are considered similar, if they have the same or similar instances (entities) </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6172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dirty="0"/>
              <a:t>4.4.1 Link Prediction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©2023,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Jane born in Miami?</a:t>
            </a:r>
          </a:p>
        </p:txBody>
      </p:sp>
    </p:spTree>
    <p:extLst>
      <p:ext uri="{BB962C8B-B14F-4D97-AF65-F5344CB8AC3E}">
        <p14:creationId xmlns:p14="http://schemas.microsoft.com/office/powerpoint/2010/main" val="1528877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Footer Placeholder 2"/>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7" name="TextBox 6"/>
          <p:cNvSpPr txBox="1"/>
          <p:nvPr/>
        </p:nvSpPr>
        <p:spPr>
          <a:xfrm>
            <a:off x="947136" y="6164950"/>
            <a:ext cx="702436" cy="646331"/>
          </a:xfrm>
          <a:prstGeom prst="rect">
            <a:avLst/>
          </a:prstGeom>
          <a:noFill/>
        </p:spPr>
        <p:txBody>
          <a:bodyPr wrap="none" rtlCol="0">
            <a:spAutoFit/>
          </a:bodyPr>
          <a:lstStyle/>
          <a:p>
            <a:r>
              <a:rPr lang="en-US" sz="3600">
                <a:latin typeface="Calibri" charset="0"/>
                <a:ea typeface="Calibri" charset="0"/>
                <a:cs typeface="Calibri" charset="0"/>
              </a:rPr>
              <a:t>D1</a:t>
            </a:r>
          </a:p>
        </p:txBody>
      </p:sp>
      <p:sp>
        <p:nvSpPr>
          <p:cNvPr id="10" name="TextBox 9"/>
          <p:cNvSpPr txBox="1"/>
          <p:nvPr/>
        </p:nvSpPr>
        <p:spPr>
          <a:xfrm>
            <a:off x="9487614" y="3187572"/>
            <a:ext cx="702436" cy="646331"/>
          </a:xfrm>
          <a:prstGeom prst="rect">
            <a:avLst/>
          </a:prstGeom>
          <a:noFill/>
        </p:spPr>
        <p:txBody>
          <a:bodyPr wrap="none" rtlCol="0">
            <a:spAutoFit/>
          </a:bodyPr>
          <a:lstStyle/>
          <a:p>
            <a:r>
              <a:rPr lang="en-US" sz="3600" dirty="0">
                <a:latin typeface="Calibri" charset="0"/>
                <a:ea typeface="Calibri" charset="0"/>
                <a:cs typeface="Calibri" charset="0"/>
              </a:rPr>
              <a:t>D2</a:t>
            </a:r>
          </a:p>
        </p:txBody>
      </p:sp>
      <p:pic>
        <p:nvPicPr>
          <p:cNvPr id="8" name="Picture 7"/>
          <p:cNvPicPr>
            <a:picLocks noChangeAspect="1"/>
          </p:cNvPicPr>
          <p:nvPr/>
        </p:nvPicPr>
        <p:blipFill>
          <a:blip r:embed="rId3"/>
          <a:stretch>
            <a:fillRect/>
          </a:stretch>
        </p:blipFill>
        <p:spPr>
          <a:xfrm>
            <a:off x="2129686" y="2731735"/>
            <a:ext cx="7912100" cy="4749800"/>
          </a:xfrm>
          <a:prstGeom prst="rect">
            <a:avLst/>
          </a:prstGeom>
        </p:spPr>
      </p:pic>
      <p:pic>
        <p:nvPicPr>
          <p:cNvPr id="12" name="Picture 11">
            <a:extLst>
              <a:ext uri="{FF2B5EF4-FFF2-40B4-BE49-F238E27FC236}">
                <a16:creationId xmlns:a16="http://schemas.microsoft.com/office/drawing/2014/main" id="{FB743D65-A36F-0749-B652-8A2BE5CBAD74}"/>
              </a:ext>
            </a:extLst>
          </p:cNvPr>
          <p:cNvPicPr>
            <a:picLocks noChangeAspect="1"/>
          </p:cNvPicPr>
          <p:nvPr/>
        </p:nvPicPr>
        <p:blipFill>
          <a:blip r:embed="rId4"/>
          <a:stretch>
            <a:fillRect/>
          </a:stretch>
        </p:blipFill>
        <p:spPr>
          <a:xfrm>
            <a:off x="5419239" y="842240"/>
            <a:ext cx="6286110" cy="2103619"/>
          </a:xfrm>
          <a:prstGeom prst="rect">
            <a:avLst/>
          </a:prstGeom>
        </p:spPr>
      </p:pic>
    </p:spTree>
    <p:extLst>
      <p:ext uri="{BB962C8B-B14F-4D97-AF65-F5344CB8AC3E}">
        <p14:creationId xmlns:p14="http://schemas.microsoft.com/office/powerpoint/2010/main" val="1667053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Universe of a Database</a:t>
            </a:r>
          </a:p>
        </p:txBody>
      </p:sp>
      <p:sp>
        <p:nvSpPr>
          <p:cNvPr id="3" name="Content Placeholder 2"/>
          <p:cNvSpPr>
            <a:spLocks noGrp="1"/>
          </p:cNvSpPr>
          <p:nvPr>
            <p:ph idx="1"/>
          </p:nvPr>
        </p:nvSpPr>
        <p:spPr/>
        <p:txBody>
          <a:bodyPr>
            <a:normAutofit/>
          </a:bodyPr>
          <a:lstStyle/>
          <a:p>
            <a:r>
              <a:rPr lang="en-US" dirty="0"/>
              <a:t>Universe U is a finite set of possible instances</a:t>
            </a:r>
          </a:p>
          <a:p>
            <a:r>
              <a:rPr lang="en-US" dirty="0"/>
              <a:t>Example: </a:t>
            </a:r>
            <a:br>
              <a:rPr lang="en-US" dirty="0"/>
            </a:br>
            <a:r>
              <a:rPr lang="en-US" dirty="0"/>
              <a:t>U = {u, computer science, mathematics, life sciences, A, c1, c2, c3, information systems, </a:t>
            </a:r>
            <a:r>
              <a:rPr lang="en-US" dirty="0" err="1"/>
              <a:t>aberer</a:t>
            </a:r>
            <a:r>
              <a:rPr lang="en-US" dirty="0"/>
              <a:t>, signal processing, </a:t>
            </a:r>
            <a:r>
              <a:rPr lang="en-US" dirty="0" err="1"/>
              <a:t>vetterli</a:t>
            </a:r>
            <a:r>
              <a:rPr lang="en-US" dirty="0"/>
              <a:t>, databases, </a:t>
            </a:r>
            <a:r>
              <a:rPr lang="en-US" dirty="0" err="1"/>
              <a:t>ailamaki</a:t>
            </a:r>
            <a:r>
              <a:rPr lang="en-US" dirty="0"/>
              <a:t>, …}</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299671" y="4226510"/>
            <a:ext cx="5319812" cy="3193595"/>
          </a:xfrm>
          <a:prstGeom prst="rect">
            <a:avLst/>
          </a:prstGeom>
        </p:spPr>
      </p:pic>
    </p:spTree>
    <p:extLst>
      <p:ext uri="{BB962C8B-B14F-4D97-AF65-F5344CB8AC3E}">
        <p14:creationId xmlns:p14="http://schemas.microsoft.com/office/powerpoint/2010/main" val="1664955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of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B are classes, classes are subsets of U</a:t>
                </a:r>
              </a:p>
              <a:p>
                <a:endParaRPr lang="en-US" dirty="0"/>
              </a:p>
              <a:p>
                <a:r>
                  <a:rPr lang="en-US" dirty="0"/>
                  <a:t>Similarity measure (</a:t>
                </a:r>
                <a:r>
                  <a:rPr lang="en-US" dirty="0" err="1"/>
                  <a:t>Jaccard</a:t>
                </a:r>
                <a:r>
                  <a:rPr lang="en-US" dirty="0"/>
                  <a:t> similarity)</a:t>
                </a:r>
                <a:br>
                  <a:rPr lang="en-US" dirty="0"/>
                </a:br>
                <a:endParaRPr lang="en-US" dirty="0"/>
              </a:p>
              <a:p>
                <a:pPr marL="457200" lvl="1" indent="0">
                  <a:buNone/>
                </a:pPr>
                <a:r>
                  <a:rPr lang="en-US" dirty="0"/>
                  <a:t> </a:t>
                </a:r>
                <a14:m>
                  <m:oMath xmlns:m="http://schemas.openxmlformats.org/officeDocument/2006/math">
                    <m:r>
                      <a:rPr lang="fr-CH" i="1">
                        <a:latin typeface="Cambria Math" charset="0"/>
                      </a:rPr>
                      <m:t>𝑠𝑖𝑚</m:t>
                    </m:r>
                    <m:d>
                      <m:dPr>
                        <m:ctrlPr>
                          <a:rPr lang="fr-CH" i="1">
                            <a:latin typeface="Cambria Math" panose="02040503050406030204" pitchFamily="18" charset="0"/>
                          </a:rPr>
                        </m:ctrlPr>
                      </m:dPr>
                      <m:e>
                        <m:r>
                          <a:rPr lang="fr-CH" i="1">
                            <a:latin typeface="Cambria Math" charset="0"/>
                          </a:rPr>
                          <m:t>𝐴</m:t>
                        </m:r>
                        <m:r>
                          <a:rPr lang="fr-CH" i="1">
                            <a:latin typeface="Cambria Math" charset="0"/>
                          </a:rPr>
                          <m:t>,</m:t>
                        </m:r>
                        <m:r>
                          <a:rPr lang="fr-CH" i="1">
                            <a:latin typeface="Cambria Math" charset="0"/>
                          </a:rPr>
                          <m:t>𝐵</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e>
                        </m:d>
                      </m:num>
                      <m:den>
                        <m:d>
                          <m:dPr>
                            <m:begChr m:val="|"/>
                            <m:endChr m:val="|"/>
                            <m:ctrlPr>
                              <a:rPr lang="fr-CH" i="1">
                                <a:latin typeface="Cambria Math" panose="02040503050406030204" pitchFamily="18" charset="0"/>
                              </a:rPr>
                            </m:ctrlPr>
                          </m:dPr>
                          <m:e>
                            <m:r>
                              <a:rPr lang="fr-CH" i="1">
                                <a:latin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e>
                        </m:d>
                      </m:den>
                    </m:f>
                  </m:oMath>
                </a14:m>
                <a:r>
                  <a:rPr lang="en-US" dirty="0"/>
                  <a:t> = </a:t>
                </a:r>
                <a14:m>
                  <m:oMath xmlns:m="http://schemas.openxmlformats.org/officeDocument/2006/math">
                    <m:f>
                      <m:fPr>
                        <m:ctrlPr>
                          <a:rPr lang="en-US" i="1" dirty="0">
                            <a:latin typeface="Cambria Math" panose="02040503050406030204" pitchFamily="18" charset="0"/>
                          </a:rPr>
                        </m:ctrlPr>
                      </m:fPr>
                      <m:num>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num>
                      <m:den>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𝑜𝑟</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den>
                    </m:f>
                  </m:oMath>
                </a14:m>
                <a:r>
                  <a:rPr lang="en-US" dirty="0"/>
                  <a:t> = </a:t>
                </a:r>
                <a14:m>
                  <m:oMath xmlns:m="http://schemas.openxmlformats.org/officeDocument/2006/math">
                    <m:f>
                      <m:fPr>
                        <m:ctrlPr>
                          <a:rPr lang="en-US" i="1" dirty="0">
                            <a:latin typeface="Cambria Math" panose="02040503050406030204" pitchFamily="18" charset="0"/>
                          </a:rPr>
                        </m:ctrlPr>
                      </m:fPr>
                      <m:num>
                        <m:r>
                          <a:rPr lang="fr-CH" i="1" dirty="0">
                            <a:latin typeface="Cambria Math" charset="0"/>
                          </a:rPr>
                          <m:t>𝑃</m:t>
                        </m:r>
                        <m:r>
                          <a:rPr lang="fr-CH" i="1" dirty="0">
                            <a:latin typeface="Cambria Math" charset="0"/>
                          </a:rPr>
                          <m:t>(</m:t>
                        </m:r>
                        <m:r>
                          <a:rPr lang="fr-CH" i="1" dirty="0">
                            <a:latin typeface="Cambria Math" charset="0"/>
                          </a:rPr>
                          <m:t>𝐴</m:t>
                        </m:r>
                        <m:r>
                          <a:rPr lang="fr-CH" i="1" dirty="0">
                            <a:latin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num>
                      <m:den>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r>
                              <a:rPr lang="fr-CH" i="1" dirty="0">
                                <a:latin typeface="Cambria Math" charset="0"/>
                              </a:rPr>
                              <m:t>𝐵</m:t>
                            </m:r>
                          </m:e>
                        </m:d>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𝑃</m:t>
                        </m:r>
                        <m:d>
                          <m:dPr>
                            <m:ctrlPr>
                              <a:rPr lang="fr-CH" i="1" dirty="0">
                                <a:latin typeface="Cambria Math" panose="02040503050406030204" pitchFamily="18" charset="0"/>
                                <a:ea typeface="Cambria Math" charset="0"/>
                                <a:cs typeface="Cambria Math" charset="0"/>
                              </a:rPr>
                            </m:ctrlPr>
                          </m:dPr>
                          <m:e>
                            <m:acc>
                              <m:accPr>
                                <m:chr m:val="̅"/>
                                <m:ctrlPr>
                                  <a:rPr lang="fr-CH" i="1" dirty="0">
                                    <a:latin typeface="Cambria Math" panose="02040503050406030204" pitchFamily="18" charset="0"/>
                                    <a:ea typeface="Cambria Math" charset="0"/>
                                    <a:cs typeface="Cambria Math" charset="0"/>
                                  </a:rPr>
                                </m:ctrlPr>
                              </m:accPr>
                              <m:e>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m:t>
                                </m:r>
                              </m:e>
                            </m:acc>
                            <m:r>
                              <a:rPr lang="fr-CH" i="1" dirty="0">
                                <a:latin typeface="Cambria Math" charset="0"/>
                              </a:rPr>
                              <m:t>𝐵</m:t>
                            </m:r>
                          </m:e>
                        </m:d>
                        <m:r>
                          <a:rPr lang="fr-CH" i="1" dirty="0">
                            <a:latin typeface="Cambria Math" charset="0"/>
                          </a:rPr>
                          <m:t>+</m:t>
                        </m:r>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acc>
                              <m:accPr>
                                <m:chr m:val="̅"/>
                                <m:ctrlPr>
                                  <a:rPr lang="fr-CH" i="1" dirty="0">
                                    <a:latin typeface="Cambria Math" panose="02040503050406030204" pitchFamily="18" charset="0"/>
                                  </a:rPr>
                                </m:ctrlPr>
                              </m:accPr>
                              <m:e>
                                <m:r>
                                  <a:rPr lang="fr-CH" i="1" dirty="0">
                                    <a:latin typeface="Cambria Math" charset="0"/>
                                  </a:rPr>
                                  <m:t>𝐵</m:t>
                                </m:r>
                              </m:e>
                            </m:acc>
                          </m:e>
                        </m:d>
                      </m:den>
                    </m:f>
                  </m:oMath>
                </a14:m>
                <a:br>
                  <a:rPr lang="fr-CH" dirty="0">
                    <a:ea typeface="Cambria Math" charset="0"/>
                    <a:cs typeface="Cambria Math" charset="0"/>
                  </a:rPr>
                </a:br>
                <a:br>
                  <a:rPr lang="fr-CH" dirty="0">
                    <a:ea typeface="Cambria Math" charset="0"/>
                    <a:cs typeface="Cambria Math" charset="0"/>
                  </a:rPr>
                </a:br>
                <a:r>
                  <a:rPr lang="en-US" dirty="0"/>
                  <a:t>where </a:t>
                </a:r>
                <a14:m>
                  <m:oMath xmlns:m="http://schemas.openxmlformats.org/officeDocument/2006/math">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r>
                          <a:rPr lang="fr-CH" i="1" dirty="0">
                            <a:latin typeface="Cambria Math" charset="0"/>
                          </a:rPr>
                          <m:t>𝐵</m:t>
                        </m:r>
                      </m:e>
                    </m:d>
                    <m:r>
                      <a:rPr lang="fr-CH" i="1" dirty="0">
                        <a:latin typeface="Cambria Math" charset="0"/>
                      </a:rPr>
                      <m:t>=</m:t>
                    </m:r>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oMath>
                </a14:m>
                <a:r>
                  <a:rPr lang="en-US" dirty="0"/>
                  <a:t> and </a:t>
                </a:r>
              </a:p>
              <a:p>
                <a:pPr marL="457200" lvl="1" indent="0">
                  <a:buNone/>
                </a:pPr>
                <a14:m>
                  <m:oMath xmlns:m="http://schemas.openxmlformats.org/officeDocument/2006/math">
                    <m:r>
                      <a:rPr lang="fr-CH" i="1" dirty="0">
                        <a:latin typeface="Cambria Math" charset="0"/>
                      </a:rPr>
                      <m:t>𝑃</m:t>
                    </m:r>
                    <m:d>
                      <m:dPr>
                        <m:ctrlPr>
                          <a:rPr lang="fr-CH" i="1" dirty="0">
                            <a:latin typeface="Cambria Math" panose="02040503050406030204" pitchFamily="18" charset="0"/>
                          </a:rPr>
                        </m:ctrlPr>
                      </m:dPr>
                      <m:e>
                        <m:r>
                          <a:rPr lang="fr-CH" i="1" dirty="0">
                            <a:latin typeface="Cambria Math" charset="0"/>
                          </a:rPr>
                          <m:t>𝐴</m:t>
                        </m:r>
                        <m:r>
                          <a:rPr lang="fr-CH" i="1" dirty="0">
                            <a:latin typeface="Cambria Math" charset="0"/>
                          </a:rPr>
                          <m:t>,</m:t>
                        </m:r>
                        <m:acc>
                          <m:accPr>
                            <m:chr m:val="̅"/>
                            <m:ctrlPr>
                              <a:rPr lang="fr-CH" i="1" dirty="0">
                                <a:latin typeface="Cambria Math" panose="02040503050406030204" pitchFamily="18" charset="0"/>
                              </a:rPr>
                            </m:ctrlPr>
                          </m:accPr>
                          <m:e>
                            <m:r>
                              <a:rPr lang="fr-CH" i="1" dirty="0">
                                <a:latin typeface="Cambria Math" charset="0"/>
                              </a:rPr>
                              <m:t>𝐵</m:t>
                            </m:r>
                          </m:e>
                        </m:acc>
                      </m:e>
                    </m:d>
                    <m:r>
                      <a:rPr lang="fr-CH" i="1" dirty="0">
                        <a:latin typeface="Cambria Math" charset="0"/>
                      </a:rPr>
                      <m:t>=</m:t>
                    </m:r>
                    <m:r>
                      <a:rPr lang="fr-CH" i="1" dirty="0">
                        <a:latin typeface="Cambria Math" charset="0"/>
                      </a:rPr>
                      <m:t>𝑃</m:t>
                    </m:r>
                    <m:r>
                      <a:rPr lang="fr-CH" i="1" dirty="0">
                        <a:latin typeface="Cambria Math" charset="0"/>
                      </a:rPr>
                      <m:t>(</m:t>
                    </m:r>
                    <m:r>
                      <a:rPr lang="fr-CH" i="1" dirty="0">
                        <a:latin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𝐴</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𝑎𝑛𝑑</m:t>
                    </m:r>
                    <m:r>
                      <a:rPr lang="fr-CH" i="1" dirty="0">
                        <a:latin typeface="Cambria Math" charset="0"/>
                        <a:ea typeface="Cambria Math" charset="0"/>
                        <a:cs typeface="Cambria Math" charset="0"/>
                      </a:rPr>
                      <m:t> </m:t>
                    </m:r>
                    <m:r>
                      <a:rPr lang="fr-CH" i="1" dirty="0">
                        <a:latin typeface="Cambria Math" charset="0"/>
                        <a:ea typeface="Cambria Math" charset="0"/>
                        <a:cs typeface="Cambria Math" charset="0"/>
                      </a:rPr>
                      <m:t>𝑥</m:t>
                    </m:r>
                    <m:r>
                      <a:rPr lang="fr-CH" i="1" dirty="0">
                        <a:latin typeface="Cambria Math" charset="0"/>
                        <a:ea typeface="Cambria Math" charset="0"/>
                        <a:cs typeface="Cambria Math" charset="0"/>
                      </a:rPr>
                      <m:t>∉</m:t>
                    </m:r>
                    <m:r>
                      <a:rPr lang="fr-CH" i="1" dirty="0">
                        <a:latin typeface="Cambria Math" charset="0"/>
                        <a:ea typeface="Cambria Math" charset="0"/>
                        <a:cs typeface="Cambria Math" charset="0"/>
                      </a:rPr>
                      <m:t>𝐵</m:t>
                    </m:r>
                    <m:r>
                      <a:rPr lang="fr-CH" i="1" dirty="0">
                        <a:latin typeface="Cambria Math" charset="0"/>
                        <a:ea typeface="Cambria Math" charset="0"/>
                        <a:cs typeface="Cambria Math" charset="0"/>
                      </a:rPr>
                      <m:t>)</m:t>
                    </m:r>
                  </m:oMath>
                </a14:m>
                <a:r>
                  <a:rPr lang="en-US" dirty="0"/>
                  <a:t> etc</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03516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0"/>
                  </a:spcBef>
                </a:pPr>
                <a14:m>
                  <m:oMathPara xmlns:m="http://schemas.openxmlformats.org/officeDocument/2006/math">
                    <m:oMathParaPr>
                      <m:jc m:val="centerGroup"/>
                    </m:oMathParaPr>
                    <m:oMath xmlns:m="http://schemas.openxmlformats.org/officeDocument/2006/math">
                      <m:r>
                        <a:rPr lang="fr-CH" b="0" i="1" smtClean="0">
                          <a:latin typeface="Cambria Math" charset="0"/>
                        </a:rPr>
                        <m:t>𝑠𝑖𝑚</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rPr>
                            <m:t>,</m:t>
                          </m:r>
                          <m:r>
                            <a:rPr lang="fr-CH" b="0" i="1" smtClean="0">
                              <a:latin typeface="Cambria Math" charset="0"/>
                            </a:rPr>
                            <m:t>𝐵</m:t>
                          </m:r>
                        </m:e>
                      </m:d>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2</m:t>
                          </m:r>
                        </m:num>
                        <m:den>
                          <m:r>
                            <a:rPr lang="fr-CH" b="0" i="1" smtClean="0">
                              <a:latin typeface="Cambria Math" charset="0"/>
                              <a:ea typeface="Cambria Math" charset="0"/>
                              <a:cs typeface="Cambria Math" charset="0"/>
                            </a:rPr>
                            <m:t>5</m:t>
                          </m:r>
                        </m:den>
                      </m:f>
                    </m:oMath>
                  </m:oMathPara>
                </a14:m>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r>
                  <a:rPr lang="en-US" sz="2800" dirty="0"/>
                  <a:t>Note: instances of A are </a:t>
                </a:r>
                <a:br>
                  <a:rPr lang="en-US" sz="2800" dirty="0"/>
                </a:br>
                <a:r>
                  <a:rPr lang="en-US" sz="2800" dirty="0"/>
                  <a:t>“information systems”, “signal processing”, “databases”</a:t>
                </a:r>
              </a:p>
              <a:p>
                <a:pPr>
                  <a:spcBef>
                    <a:spcPts val="0"/>
                  </a:spcBef>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6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68477" y="3352411"/>
            <a:ext cx="4454723" cy="2140742"/>
          </a:xfrm>
          <a:prstGeom prst="rect">
            <a:avLst/>
          </a:prstGeom>
        </p:spPr>
      </p:pic>
      <p:pic>
        <p:nvPicPr>
          <p:cNvPr id="8" name="Picture 7"/>
          <p:cNvPicPr>
            <a:picLocks noChangeAspect="1"/>
          </p:cNvPicPr>
          <p:nvPr/>
        </p:nvPicPr>
        <p:blipFill>
          <a:blip r:embed="rId5"/>
          <a:stretch>
            <a:fillRect/>
          </a:stretch>
        </p:blipFill>
        <p:spPr>
          <a:xfrm>
            <a:off x="5140805" y="3406483"/>
            <a:ext cx="6174742" cy="2066497"/>
          </a:xfrm>
          <a:prstGeom prst="rect">
            <a:avLst/>
          </a:prstGeom>
        </p:spPr>
      </p:pic>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197924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035175" cy="5809192"/>
              </a:xfrm>
            </p:spPr>
            <p:txBody>
              <a:bodyPr/>
              <a:lstStyle/>
              <a:p>
                <a:r>
                  <a:rPr lang="en-US" dirty="0"/>
                  <a:t>A similar to B? </a:t>
                </a:r>
                <a:br>
                  <a:rPr lang="en-US" dirty="0"/>
                </a:br>
                <a:r>
                  <a:rPr lang="en-US" dirty="0"/>
                  <a:t>Same information has </a:t>
                </a:r>
                <a:r>
                  <a:rPr lang="en-US" b="1" dirty="0"/>
                  <a:t>structurally different representation</a:t>
                </a:r>
              </a:p>
              <a:p>
                <a:endParaRPr lang="en-US" dirty="0"/>
              </a:p>
              <a:p>
                <a:r>
                  <a:rPr lang="en-US" b="0" dirty="0"/>
                  <a:t>		</a:t>
                </a:r>
                <a14:m>
                  <m:oMath xmlns:m="http://schemas.openxmlformats.org/officeDocument/2006/math">
                    <m:r>
                      <a:rPr lang="fr-CH" b="0" i="1" smtClean="0">
                        <a:latin typeface="Cambria Math" charset="0"/>
                      </a:rPr>
                      <m:t>𝑠𝑖𝑚</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rPr>
                          <m:t>,</m:t>
                        </m:r>
                        <m:r>
                          <a:rPr lang="fr-CH" b="0" i="1" smtClean="0">
                            <a:latin typeface="Cambria Math" charset="0"/>
                          </a:rPr>
                          <m:t>𝐵</m:t>
                        </m:r>
                      </m:e>
                    </m:d>
                    <m:r>
                      <a:rPr lang="fr-CH"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035175" cy="5809192"/>
              </a:xfrm>
              <a:blipFill rotWithShape="0">
                <a:blip r:embed="rId3"/>
                <a:stretch>
                  <a:fillRect l="-1436" t="-1259" r="-99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7987" y="4494640"/>
            <a:ext cx="7449288" cy="2994564"/>
          </a:xfrm>
          <a:prstGeom prst="rect">
            <a:avLst/>
          </a:prstGeom>
        </p:spPr>
      </p:pic>
      <p:pic>
        <p:nvPicPr>
          <p:cNvPr id="5" name="Picture 4"/>
          <p:cNvPicPr>
            <a:picLocks noChangeAspect="1"/>
          </p:cNvPicPr>
          <p:nvPr/>
        </p:nvPicPr>
        <p:blipFill>
          <a:blip r:embed="rId5"/>
          <a:stretch>
            <a:fillRect/>
          </a:stretch>
        </p:blipFill>
        <p:spPr>
          <a:xfrm>
            <a:off x="5593152" y="3022981"/>
            <a:ext cx="6286110" cy="2103619"/>
          </a:xfrm>
          <a:prstGeom prst="rect">
            <a:avLst/>
          </a:prstGeom>
        </p:spPr>
      </p:pic>
      <p:sp>
        <p:nvSpPr>
          <p:cNvPr id="6" name="Footer Placeholder 5"/>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7" name="Rectangle 6"/>
          <p:cNvSpPr/>
          <p:nvPr/>
        </p:nvSpPr>
        <p:spPr>
          <a:xfrm>
            <a:off x="6731719" y="5499394"/>
            <a:ext cx="5147544" cy="523220"/>
          </a:xfrm>
          <a:prstGeom prst="rect">
            <a:avLst/>
          </a:prstGeom>
        </p:spPr>
        <p:txBody>
          <a:bodyPr wrap="square">
            <a:spAutoFit/>
          </a:bodyPr>
          <a:lstStyle/>
          <a:p>
            <a:pPr algn="l">
              <a:spcBef>
                <a:spcPts val="0"/>
              </a:spcBef>
            </a:pPr>
            <a:r>
              <a:rPr lang="en-US" sz="2800" dirty="0">
                <a:latin typeface="Calibri" charset="0"/>
                <a:ea typeface="Calibri" charset="0"/>
                <a:cs typeface="Calibri" charset="0"/>
              </a:rPr>
              <a:t>Note: instances of A </a:t>
            </a:r>
            <a:r>
              <a:rPr lang="en-US" sz="2800">
                <a:latin typeface="Calibri" charset="0"/>
                <a:ea typeface="Calibri" charset="0"/>
                <a:cs typeface="Calibri" charset="0"/>
              </a:rPr>
              <a:t>are c1, c2, c3</a:t>
            </a:r>
            <a:endParaRPr lang="en-US" sz="2800" dirty="0">
              <a:latin typeface="Calibri" charset="0"/>
              <a:ea typeface="Calibri" charset="0"/>
              <a:cs typeface="Calibri" charset="0"/>
            </a:endParaRPr>
          </a:p>
        </p:txBody>
      </p:sp>
    </p:spTree>
    <p:extLst>
      <p:ext uri="{BB962C8B-B14F-4D97-AF65-F5344CB8AC3E}">
        <p14:creationId xmlns:p14="http://schemas.microsoft.com/office/powerpoint/2010/main" val="2012547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a:t>
            </a:r>
          </a:p>
        </p:txBody>
      </p:sp>
      <p:sp>
        <p:nvSpPr>
          <p:cNvPr id="3" name="Content Placeholder 2"/>
          <p:cNvSpPr>
            <a:spLocks noGrp="1"/>
          </p:cNvSpPr>
          <p:nvPr>
            <p:ph idx="1"/>
          </p:nvPr>
        </p:nvSpPr>
        <p:spPr/>
        <p:txBody>
          <a:bodyPr/>
          <a:lstStyle/>
          <a:p>
            <a:r>
              <a:rPr lang="en-US" dirty="0"/>
              <a:t>Two databases might have </a:t>
            </a:r>
          </a:p>
          <a:p>
            <a:pPr marL="457200" indent="-457200">
              <a:buFont typeface="Arial" charset="0"/>
              <a:buChar char="•"/>
            </a:pPr>
            <a:r>
              <a:rPr lang="en-US" b="1" dirty="0"/>
              <a:t>Classes</a:t>
            </a:r>
            <a:r>
              <a:rPr lang="en-US" dirty="0"/>
              <a:t> with similar meaning (e.g. Course)</a:t>
            </a:r>
          </a:p>
          <a:p>
            <a:pPr marL="457200" indent="-457200">
              <a:buFont typeface="Arial" charset="0"/>
              <a:buChar char="•"/>
            </a:pPr>
            <a:r>
              <a:rPr lang="en-US" dirty="0"/>
              <a:t>Different </a:t>
            </a:r>
            <a:r>
              <a:rPr lang="en-US" b="1" dirty="0"/>
              <a:t>Instances</a:t>
            </a:r>
            <a:r>
              <a:rPr lang="en-US" dirty="0"/>
              <a:t> for those classes (e.g. different courses at different universities)</a:t>
            </a:r>
          </a:p>
          <a:p>
            <a:endParaRPr lang="en-US" dirty="0"/>
          </a:p>
          <a:p>
            <a:r>
              <a:rPr lang="en-US" b="1" dirty="0"/>
              <a:t>Intension</a:t>
            </a:r>
            <a:r>
              <a:rPr lang="en-US" dirty="0"/>
              <a:t> is similar, but </a:t>
            </a:r>
            <a:r>
              <a:rPr lang="en-US" b="1" dirty="0"/>
              <a:t>extension</a:t>
            </a:r>
            <a:r>
              <a:rPr lang="en-US" dirty="0"/>
              <a:t> is different</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64435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Features of Classes</a:t>
            </a:r>
          </a:p>
        </p:txBody>
      </p:sp>
      <p:sp>
        <p:nvSpPr>
          <p:cNvPr id="3" name="Content Placeholder 2"/>
          <p:cNvSpPr>
            <a:spLocks noGrp="1"/>
          </p:cNvSpPr>
          <p:nvPr>
            <p:ph idx="1"/>
          </p:nvPr>
        </p:nvSpPr>
        <p:spPr/>
        <p:txBody>
          <a:bodyPr/>
          <a:lstStyle/>
          <a:p>
            <a:r>
              <a:rPr lang="en-US" dirty="0"/>
              <a:t>Considering the instances (direct children) of classes is only an example of a simple class feature</a:t>
            </a:r>
          </a:p>
          <a:p>
            <a:endParaRPr lang="en-US" dirty="0"/>
          </a:p>
          <a:p>
            <a:r>
              <a:rPr lang="en-US" dirty="0"/>
              <a:t>Many complex features can be exploited (and have been exploited in schema matching)</a:t>
            </a:r>
          </a:p>
          <a:p>
            <a:pPr lvl="1"/>
            <a:r>
              <a:rPr lang="en-US" dirty="0"/>
              <a:t>Names of attributes and relationships</a:t>
            </a:r>
          </a:p>
          <a:p>
            <a:pPr lvl="1"/>
            <a:r>
              <a:rPr lang="en-US" dirty="0"/>
              <a:t>Structural relationships (data types)</a:t>
            </a:r>
          </a:p>
          <a:p>
            <a:pPr lvl="1"/>
            <a:r>
              <a:rPr lang="en-US" dirty="0"/>
              <a:t>Distributional features (data values)</a:t>
            </a:r>
          </a:p>
          <a:p>
            <a:pPr lvl="1"/>
            <a:r>
              <a:rPr lang="en-US" dirty="0"/>
              <a:t>Content features (e.g., text)</a:t>
            </a:r>
          </a:p>
        </p:txBody>
      </p:sp>
      <p:sp>
        <p:nvSpPr>
          <p:cNvPr id="5" name="Footer Placeholder 4"/>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123185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Feature of Classes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We consider as content feature, the set of terms associated with </a:t>
                </a:r>
                <a:r>
                  <a:rPr lang="fr-CH" dirty="0"/>
                  <a:t>the </a:t>
                </a:r>
                <a:r>
                  <a:rPr lang="fr-CH" dirty="0" err="1"/>
                  <a:t>leaf</a:t>
                </a:r>
                <a:r>
                  <a:rPr lang="fr-CH" dirty="0"/>
                  <a:t> </a:t>
                </a:r>
                <a:r>
                  <a:rPr lang="fr-CH" dirty="0" err="1"/>
                  <a:t>nodes</a:t>
                </a:r>
                <a:r>
                  <a:rPr lang="fr-CH" dirty="0"/>
                  <a:t> </a:t>
                </a:r>
                <a:r>
                  <a:rPr lang="fr-CH" dirty="0" err="1"/>
                  <a:t>that</a:t>
                </a:r>
                <a:r>
                  <a:rPr lang="fr-CH" dirty="0"/>
                  <a:t> can </a:t>
                </a:r>
                <a:r>
                  <a:rPr lang="fr-CH" dirty="0" err="1"/>
                  <a:t>be</a:t>
                </a:r>
                <a:r>
                  <a:rPr lang="fr-CH" dirty="0"/>
                  <a:t> </a:t>
                </a:r>
                <a:r>
                  <a:rPr lang="fr-CH" dirty="0" err="1"/>
                  <a:t>reached</a:t>
                </a:r>
                <a:r>
                  <a:rPr lang="fr-CH" dirty="0"/>
                  <a:t> </a:t>
                </a:r>
                <a:r>
                  <a:rPr lang="fr-CH" dirty="0" err="1"/>
                  <a:t>from</a:t>
                </a:r>
                <a:r>
                  <a:rPr lang="fr-CH" dirty="0"/>
                  <a:t> a </a:t>
                </a:r>
                <a:r>
                  <a:rPr lang="fr-CH" dirty="0" err="1"/>
                  <a:t>path</a:t>
                </a:r>
                <a:r>
                  <a:rPr lang="fr-CH" dirty="0"/>
                  <a:t> </a:t>
                </a:r>
                <a:r>
                  <a:rPr lang="fr-CH" dirty="0" err="1"/>
                  <a:t>starting</a:t>
                </a:r>
                <a:r>
                  <a:rPr lang="fr-CH" dirty="0"/>
                  <a:t> at the instance</a:t>
                </a:r>
                <a:br>
                  <a:rPr lang="en-US" dirty="0"/>
                </a:br>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r>
                      <a:rPr lang="fr-CH" i="1">
                        <a:latin typeface="Cambria Math" charset="0"/>
                      </a:rPr>
                      <m:t>=</m:t>
                    </m:r>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i="1">
                            <a:latin typeface="Cambria Math" charset="0"/>
                          </a:rPr>
                          <m:t>,</m:t>
                        </m:r>
                        <m:sSub>
                          <m:sSubPr>
                            <m:ctrlPr>
                              <a:rPr lang="fr-CH" i="1">
                                <a:latin typeface="Cambria Math" panose="02040503050406030204" pitchFamily="18" charset="0"/>
                              </a:rPr>
                            </m:ctrlPr>
                          </m:sSubPr>
                          <m:e>
                            <m:r>
                              <a:rPr lang="fr-CH" i="1">
                                <a:latin typeface="Cambria Math" charset="0"/>
                              </a:rPr>
                              <m:t>…,</m:t>
                            </m:r>
                            <m:r>
                              <a:rPr lang="fr-CH" i="1">
                                <a:latin typeface="Cambria Math" charset="0"/>
                              </a:rPr>
                              <m:t>𝑡</m:t>
                            </m:r>
                          </m:e>
                          <m:sub>
                            <m:r>
                              <a:rPr lang="fr-CH" i="1">
                                <a:latin typeface="Cambria Math" charset="0"/>
                              </a:rPr>
                              <m:t>𝑛</m:t>
                            </m:r>
                          </m:sub>
                        </m:sSub>
                      </m:e>
                    </m:d>
                  </m:oMath>
                </a14:m>
                <a:r>
                  <a:rPr lang="en-US" dirty="0"/>
                  <a:t> with repeated occurrences (bag of words)</a:t>
                </a:r>
              </a:p>
              <a:p>
                <a:pPr lvl="1"/>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b="0" i="1" smtClean="0">
                            <a:latin typeface="Cambria Math" charset="0"/>
                          </a:rPr>
                          <m:t>𝐴</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r>
                          <a:rPr lang="fr-CH" i="1">
                            <a:latin typeface="Cambria Math" charset="0"/>
                          </a:rPr>
                          <m:t>,  </m:t>
                        </m:r>
                        <m:r>
                          <a:rPr lang="fr-CH" i="1">
                            <a:latin typeface="Cambria Math" charset="0"/>
                          </a:rPr>
                          <m:t>𝑖𝑛𝑓𝑜𝑟𝑚𝑎𝑡𝑖𝑜𝑛</m:t>
                        </m:r>
                        <m:r>
                          <a:rPr lang="fr-CH" i="1">
                            <a:latin typeface="Cambria Math" charset="0"/>
                          </a:rPr>
                          <m:t> </m:t>
                        </m:r>
                        <m:r>
                          <a:rPr lang="fr-CH" i="1">
                            <a:latin typeface="Cambria Math" charset="0"/>
                          </a:rPr>
                          <m:t>𝑠𝑦𝑠𝑡𝑒𝑚𝑠</m:t>
                        </m:r>
                        <m:r>
                          <a:rPr lang="fr-CH" b="0" i="1" smtClean="0">
                            <a:latin typeface="Cambria Math" charset="0"/>
                          </a:rPr>
                          <m:t>, </m:t>
                        </m:r>
                        <m:r>
                          <a:rPr lang="fr-CH" b="0" i="1" smtClean="0">
                            <a:latin typeface="Cambria Math" charset="0"/>
                          </a:rPr>
                          <m:t>𝑠𝑖𝑔𝑛𝑎𝑙</m:t>
                        </m:r>
                        <m:r>
                          <a:rPr lang="fr-CH" b="0" i="1" smtClean="0">
                            <a:latin typeface="Cambria Math" charset="0"/>
                          </a:rPr>
                          <m:t> </m:t>
                        </m:r>
                        <m:r>
                          <a:rPr lang="fr-CH" b="0" i="1" smtClean="0">
                            <a:latin typeface="Cambria Math" charset="0"/>
                          </a:rPr>
                          <m:t>𝑝𝑟𝑜𝑐𝑒𝑠𝑠𝑖𝑛𝑔</m:t>
                        </m:r>
                        <m:r>
                          <a:rPr lang="fr-CH" b="0" i="1" smtClean="0">
                            <a:latin typeface="Cambria Math" charset="0"/>
                          </a:rPr>
                          <m:t>, </m:t>
                        </m:r>
                        <m:r>
                          <a:rPr lang="fr-CH" b="0" i="1" smtClean="0">
                            <a:latin typeface="Cambria Math" charset="0"/>
                          </a:rPr>
                          <m:t>𝑣𝑒𝑡𝑡𝑒𝑟𝑙𝑖</m:t>
                        </m:r>
                        <m:r>
                          <a:rPr lang="fr-CH" b="0" i="1" smtClean="0">
                            <a:latin typeface="Cambria Math" charset="0"/>
                          </a:rPr>
                          <m:t>,… </m:t>
                        </m:r>
                      </m:e>
                    </m:d>
                  </m:oMath>
                </a14:m>
                <a:endParaRPr lang="fr-CH" i="1" dirty="0">
                  <a:latin typeface="Cambria Math" charset="0"/>
                </a:endParaRPr>
              </a:p>
              <a:p>
                <a:pPr lvl="1"/>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𝑐</m:t>
                        </m:r>
                        <m:r>
                          <a:rPr lang="fr-CH" i="1">
                            <a:latin typeface="Cambria Math" charset="0"/>
                          </a:rPr>
                          <m:t>1</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r>
                          <a:rPr lang="fr-CH" i="1">
                            <a:latin typeface="Cambria Math" charset="0"/>
                          </a:rPr>
                          <m:t>,  </m:t>
                        </m:r>
                        <m:r>
                          <a:rPr lang="fr-CH" i="1">
                            <a:latin typeface="Cambria Math" charset="0"/>
                          </a:rPr>
                          <m:t>𝑖𝑛𝑓𝑜𝑟𝑚𝑎𝑡𝑖𝑜𝑛</m:t>
                        </m:r>
                        <m:r>
                          <a:rPr lang="fr-CH" i="1">
                            <a:latin typeface="Cambria Math" charset="0"/>
                          </a:rPr>
                          <m:t> </m:t>
                        </m:r>
                        <m:r>
                          <a:rPr lang="fr-CH" i="1">
                            <a:latin typeface="Cambria Math" charset="0"/>
                          </a:rPr>
                          <m:t>𝑠𝑦𝑠𝑡𝑒𝑚𝑠</m:t>
                        </m:r>
                        <m:r>
                          <a:rPr lang="fr-CH" i="1">
                            <a:latin typeface="Cambria Math" charset="0"/>
                          </a:rPr>
                          <m:t> </m:t>
                        </m:r>
                      </m:e>
                    </m:d>
                  </m:oMath>
                </a14:m>
                <a:endParaRPr lang="fr-CH" dirty="0"/>
              </a:p>
              <a:p>
                <a:pPr lvl="1"/>
                <a14:m>
                  <m:oMath xmlns:m="http://schemas.openxmlformats.org/officeDocument/2006/math">
                    <m:sSub>
                      <m:sSubPr>
                        <m:ctrlPr>
                          <a:rPr lang="fr-CH" i="1" smtClean="0">
                            <a:latin typeface="Cambria Math" panose="02040503050406030204" pitchFamily="18" charset="0"/>
                          </a:rPr>
                        </m:ctrlPr>
                      </m:sSubPr>
                      <m:e>
                        <m:r>
                          <a:rPr lang="fr-CH" i="1">
                            <a:latin typeface="Cambria Math" charset="0"/>
                          </a:rPr>
                          <m:t>𝑇</m:t>
                        </m:r>
                      </m:e>
                      <m:sub>
                        <m:r>
                          <a:rPr lang="fr-CH" b="0" i="1" smtClean="0">
                            <a:latin typeface="Cambria Math" panose="02040503050406030204" pitchFamily="18" charset="0"/>
                          </a:rPr>
                          <m:t>𝑎𝑏𝑒𝑟𝑒𝑟</m:t>
                        </m:r>
                      </m:sub>
                    </m:sSub>
                    <m:r>
                      <a:rPr lang="fr-CH" i="1">
                        <a:latin typeface="Cambria Math" charset="0"/>
                      </a:rPr>
                      <m:t>=</m:t>
                    </m:r>
                    <m:d>
                      <m:dPr>
                        <m:begChr m:val="{"/>
                        <m:endChr m:val="}"/>
                        <m:ctrlPr>
                          <a:rPr lang="fr-CH" i="1">
                            <a:latin typeface="Cambria Math" panose="02040503050406030204" pitchFamily="18" charset="0"/>
                          </a:rPr>
                        </m:ctrlPr>
                      </m:dPr>
                      <m:e>
                        <m:r>
                          <a:rPr lang="fr-CH" i="1">
                            <a:latin typeface="Cambria Math" charset="0"/>
                          </a:rPr>
                          <m:t> </m:t>
                        </m:r>
                        <m:r>
                          <a:rPr lang="fr-CH" i="1">
                            <a:latin typeface="Cambria Math" charset="0"/>
                          </a:rPr>
                          <m:t>𝑎𝑏𝑒𝑟𝑒𝑟</m:t>
                        </m:r>
                      </m:e>
                    </m:d>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r="-152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4"/>
          <a:stretch>
            <a:fillRect/>
          </a:stretch>
        </p:blipFill>
        <p:spPr>
          <a:xfrm>
            <a:off x="6269312" y="4968924"/>
            <a:ext cx="5616624" cy="2257845"/>
          </a:xfrm>
          <a:prstGeom prst="rect">
            <a:avLst/>
          </a:prstGeom>
        </p:spPr>
      </p:pic>
    </p:spTree>
    <p:extLst>
      <p:ext uri="{BB962C8B-B14F-4D97-AF65-F5344CB8AC3E}">
        <p14:creationId xmlns:p14="http://schemas.microsoft.com/office/powerpoint/2010/main" val="1465231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Corresponding Classes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r>
                  <a:rPr lang="en-US" dirty="0"/>
                  <a:t>If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1</m:t>
                    </m:r>
                  </m:oMath>
                </a14:m>
                <a:r>
                  <a:rPr lang="en-US" dirty="0"/>
                  <a:t> and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2</m:t>
                    </m:r>
                  </m:oMath>
                </a14:m>
                <a:r>
                  <a:rPr lang="en-US" dirty="0"/>
                  <a:t> are the universes of DB1 and DB2 we may assume </a:t>
                </a:r>
                <a:br>
                  <a:rPr lang="fr-CH" i="1" dirty="0">
                    <a:latin typeface="Cambria Math" charset="0"/>
                  </a:rPr>
                </a:br>
                <a14:m>
                  <m:oMathPara xmlns:m="http://schemas.openxmlformats.org/officeDocument/2006/math">
                    <m:oMathParaPr>
                      <m:jc m:val="centerGroup"/>
                    </m:oMathParaPr>
                    <m:oMath xmlns:m="http://schemas.openxmlformats.org/officeDocument/2006/math">
                      <m:r>
                        <a:rPr lang="fr-CH" b="0" i="1" smtClean="0">
                          <a:latin typeface="Cambria Math" charset="0"/>
                        </a:rPr>
                        <m:t>𝑈</m:t>
                      </m:r>
                      <m:r>
                        <a:rPr lang="fr-CH" b="0" i="1" smtClean="0">
                          <a:latin typeface="Cambria Math" charset="0"/>
                        </a:rPr>
                        <m:t>1∩</m:t>
                      </m:r>
                      <m:r>
                        <a:rPr lang="fr-CH" b="0" i="1" smtClean="0">
                          <a:latin typeface="Cambria Math" charset="0"/>
                          <a:ea typeface="Cambria Math" charset="0"/>
                          <a:cs typeface="Cambria Math" charset="0"/>
                        </a:rPr>
                        <m:t>𝑈</m:t>
                      </m:r>
                      <m:r>
                        <a:rPr lang="fr-CH" b="0" i="1" smtClean="0">
                          <a:latin typeface="Cambria Math" charset="0"/>
                          <a:ea typeface="Cambria Math" charset="0"/>
                          <a:cs typeface="Cambria Math" charset="0"/>
                        </a:rPr>
                        <m:t>2=∅</m:t>
                      </m:r>
                    </m:oMath>
                  </m:oMathPara>
                </a14:m>
                <a:endParaRPr lang="en-US" dirty="0"/>
              </a:p>
              <a:p>
                <a:endParaRPr lang="en-US" dirty="0"/>
              </a:p>
              <a:p>
                <a:r>
                  <a:rPr lang="en-US" dirty="0"/>
                  <a:t>Thus, no way to compute </a:t>
                </a:r>
                <a:r>
                  <a:rPr lang="en-US" i="1" dirty="0">
                    <a:latin typeface="Times New Roman" charset="0"/>
                    <a:ea typeface="Times New Roman" charset="0"/>
                    <a:cs typeface="Times New Roman" charset="0"/>
                  </a:rPr>
                  <a:t>P(A,B)</a:t>
                </a:r>
                <a:r>
                  <a:rPr lang="en-US" dirty="0"/>
                  <a:t> directly!</a:t>
                </a:r>
              </a:p>
              <a:p>
                <a:endParaRPr lang="en-US" dirty="0"/>
              </a:p>
              <a:p>
                <a:r>
                  <a:rPr lang="en-US" dirty="0"/>
                  <a:t>Given </a:t>
                </a:r>
                <a14:m>
                  <m:oMath xmlns:m="http://schemas.openxmlformats.org/officeDocument/2006/math">
                    <m:r>
                      <a:rPr lang="fr-CH" b="0" i="1" smtClean="0">
                        <a:latin typeface="Cambria Math" charset="0"/>
                      </a:rPr>
                      <m:t>𝑖</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oMath>
                </a14:m>
                <a:r>
                  <a:rPr lang="en-US" dirty="0"/>
                  <a:t>, the question is whether it would be likely that considering its features also </a:t>
                </a:r>
                <a14:m>
                  <m:oMath xmlns:m="http://schemas.openxmlformats.org/officeDocument/2006/math">
                    <m:r>
                      <a:rPr lang="fr-CH" b="0" i="1" smtClean="0">
                        <a:latin typeface="Cambria Math" charset="0"/>
                      </a:rPr>
                      <m:t>𝑖</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oMath>
                </a14:m>
                <a:r>
                  <a:rPr lang="en-US" dirty="0"/>
                  <a:t>,  </a:t>
                </a:r>
                <a:r>
                  <a:rPr lang="fr-CH" b="0" dirty="0" err="1">
                    <a:ea typeface="Cambria Math" charset="0"/>
                    <a:cs typeface="Cambria Math" charset="0"/>
                  </a:rPr>
                  <a:t>even</a:t>
                </a:r>
                <a:r>
                  <a:rPr lang="fr-CH" b="0" dirty="0">
                    <a:ea typeface="Cambria Math" charset="0"/>
                    <a:cs typeface="Cambria Math" charset="0"/>
                  </a:rPr>
                  <a:t> if </a:t>
                </a:r>
                <a14:m>
                  <m:oMath xmlns:m="http://schemas.openxmlformats.org/officeDocument/2006/math">
                    <m:r>
                      <a:rPr lang="fr-CH" b="0" i="1" smtClean="0">
                        <a:latin typeface="Cambria Math" charset="0"/>
                      </a:rPr>
                      <m:t>𝑖</m:t>
                    </m:r>
                  </m:oMath>
                </a14:m>
                <a:r>
                  <a:rPr lang="en-US" dirty="0"/>
                  <a:t> is not part of </a:t>
                </a:r>
                <a14:m>
                  <m:oMath xmlns:m="http://schemas.openxmlformats.org/officeDocument/2006/math">
                    <m:r>
                      <a:rPr lang="en-US" i="1" dirty="0" smtClean="0">
                        <a:latin typeface="Cambria Math" panose="02040503050406030204" pitchFamily="18" charset="0"/>
                      </a:rPr>
                      <m:t>𝑈</m:t>
                    </m:r>
                    <m:r>
                      <a:rPr lang="en-US" i="1" dirty="0" smtClean="0">
                        <a:latin typeface="Cambria Math" panose="02040503050406030204" pitchFamily="18" charset="0"/>
                      </a:rPr>
                      <m:t>2</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1926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Approach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97987" y="1296516"/>
                <a:ext cx="10864576" cy="6185019"/>
              </a:xfrm>
            </p:spPr>
            <p:txBody>
              <a:bodyPr>
                <a:normAutofit/>
              </a:bodyPr>
              <a:lstStyle/>
              <a:p>
                <a:endParaRPr lang="en-US" dirty="0"/>
              </a:p>
              <a:p>
                <a:r>
                  <a:rPr lang="en-US" dirty="0"/>
                  <a:t>We want to construct a function the gives the probability for a given instance </a:t>
                </a:r>
                <a14:m>
                  <m:oMath xmlns:m="http://schemas.openxmlformats.org/officeDocument/2006/math">
                    <m:r>
                      <a:rPr lang="en-US" i="1" dirty="0" smtClean="0">
                        <a:latin typeface="Cambria Math" charset="0"/>
                      </a:rPr>
                      <m:t>𝑖</m:t>
                    </m:r>
                  </m:oMath>
                </a14:m>
                <a:r>
                  <a:rPr lang="en-US" dirty="0"/>
                  <a:t> with feature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oMath>
                </a14:m>
                <a:r>
                  <a:rPr lang="en-US" dirty="0"/>
                  <a:t> to belong to a class </a:t>
                </a:r>
                <a14:m>
                  <m:oMath xmlns:m="http://schemas.openxmlformats.org/officeDocument/2006/math">
                    <m:r>
                      <a:rPr lang="fr-CH" b="0" i="1" smtClean="0">
                        <a:latin typeface="Cambria Math" charset="0"/>
                      </a:rPr>
                      <m:t>𝐴</m:t>
                    </m:r>
                  </m:oMath>
                </a14:m>
                <a:endParaRPr lang="en-US" dirty="0"/>
              </a:p>
              <a:p>
                <a:pPr algn="ctr"/>
                <a:endParaRPr lang="fr-CH" b="0" i="1" dirty="0">
                  <a:latin typeface="Cambria Math" charset="0"/>
                </a:endParaRPr>
              </a:p>
              <a:p>
                <a:pPr algn="ctr"/>
                <a14:m>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d>
                    <m:r>
                      <a:rPr lang="fr-CH" b="0" i="0"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e>
                        <m:r>
                          <a:rPr lang="fr-CH" b="0" i="1" smtClean="0">
                            <a:latin typeface="Cambria Math" charset="0"/>
                          </a:rPr>
                          <m:t>𝐴</m:t>
                        </m:r>
                      </m:e>
                    </m:d>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d>
                    <m:r>
                      <a:rPr lang="fr-CH" b="0" i="1" smtClean="0">
                        <a:latin typeface="Cambria Math" charset="0"/>
                      </a:rPr>
                      <m:t>𝑃</m:t>
                    </m:r>
                    <m:r>
                      <a:rPr lang="fr-CH" b="0" i="1" smtClean="0">
                        <a:latin typeface="Cambria Math" charset="0"/>
                      </a:rPr>
                      <m:t>(</m:t>
                    </m:r>
                    <m:r>
                      <a:rPr lang="fr-CH" b="0" i="1" smtClean="0">
                        <a:latin typeface="Cambria Math" charset="0"/>
                      </a:rPr>
                      <m:t>𝑑</m:t>
                    </m:r>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charset="0"/>
                              </a:rPr>
                              <m:t>𝑇</m:t>
                            </m:r>
                          </m:e>
                          <m:sub>
                            <m:r>
                              <a:rPr lang="fr-CH" b="0" i="1" smtClean="0">
                                <a:latin typeface="Cambria Math" charset="0"/>
                              </a:rPr>
                              <m:t>𝑖</m:t>
                            </m:r>
                          </m:sub>
                        </m:sSub>
                      </m:e>
                      <m:e>
                        <m:r>
                          <a:rPr lang="fr-CH" b="0" i="1" smtClean="0">
                            <a:latin typeface="Cambria Math" charset="0"/>
                          </a:rPr>
                          <m:t>𝐴</m:t>
                        </m:r>
                      </m:e>
                    </m:d>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𝐴</m:t>
                        </m:r>
                      </m:e>
                    </m:d>
                  </m:oMath>
                </a14:m>
                <a:r>
                  <a:rPr lang="en-US" i="1" dirty="0"/>
                  <a:t> </a:t>
                </a:r>
                <a:r>
                  <a:rPr lang="en-US" dirty="0"/>
                  <a:t>(Bayes law)</a:t>
                </a:r>
              </a:p>
              <a:p>
                <a:pPr algn="ctr"/>
                <a:endParaRPr lang="en-US" dirty="0"/>
              </a:p>
              <a:p>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d>
                  </m:oMath>
                </a14:m>
                <a:r>
                  <a:rPr lang="en-US" dirty="0"/>
                  <a:t> is a Naïve Bayes classifier to determine whether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m:t>
                    </m:r>
                  </m:oMath>
                </a14:m>
                <a:r>
                  <a:rPr lang="en-US" dirty="0"/>
                  <a:t>belongs to </a:t>
                </a:r>
                <a14:m>
                  <m:oMath xmlns:m="http://schemas.openxmlformats.org/officeDocument/2006/math">
                    <m:r>
                      <a:rPr lang="en-US" i="1" dirty="0" smtClean="0">
                        <a:latin typeface="Cambria Math" panose="02040503050406030204" pitchFamily="18" charset="0"/>
                      </a:rPr>
                      <m:t>𝐴</m:t>
                    </m:r>
                  </m:oMath>
                </a14:m>
                <a:br>
                  <a:rPr lang="en-US" dirty="0"/>
                </a:br>
                <a:endParaRPr lang="en-US" dirty="0"/>
              </a:p>
              <a:p>
                <a:r>
                  <a:rPr lang="en-US" dirty="0"/>
                  <a:t>Objective: determine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e>
                        <m:r>
                          <a:rPr lang="fr-CH" i="1">
                            <a:latin typeface="Cambria Math" charset="0"/>
                          </a:rPr>
                          <m:t>𝐴</m:t>
                        </m:r>
                      </m:e>
                    </m:d>
                  </m:oMath>
                </a14:m>
                <a:r>
                  <a:rPr lang="en-US" dirty="0"/>
                  <a:t> and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d>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7987" y="1296516"/>
                <a:ext cx="10864576" cy="6185019"/>
              </a:xfrm>
              <a:blipFill>
                <a:blip r:embed="rId3"/>
                <a:stretch>
                  <a:fillRect l="-1400" r="-467" b="-1848"/>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9167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know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𝐴</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𝐴</m:t>
                            </m:r>
                          </m:e>
                        </m:d>
                      </m:num>
                      <m:den>
                        <m:d>
                          <m:dPr>
                            <m:begChr m:val="|"/>
                            <m:endChr m:val="|"/>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𝑈</m:t>
                                </m:r>
                              </m:e>
                              <m:sub>
                                <m:r>
                                  <a:rPr lang="fr-CH" i="1">
                                    <a:latin typeface="Cambria Math" charset="0"/>
                                  </a:rPr>
                                  <m:t>1</m:t>
                                </m:r>
                              </m:sub>
                            </m:sSub>
                          </m:e>
                        </m:d>
                      </m:den>
                    </m:f>
                  </m:oMath>
                </a14:m>
                <a:r>
                  <a:rPr lang="en-US" dirty="0"/>
                  <a:t>  </a:t>
                </a:r>
              </a:p>
              <a:p>
                <a:r>
                  <a:rPr lang="en-US" dirty="0"/>
                  <a:t>Independence assumption: </a:t>
                </a:r>
                <a14:m>
                  <m:oMath xmlns:m="http://schemas.openxmlformats.org/officeDocument/2006/math">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𝑖</m:t>
                            </m:r>
                          </m:sub>
                        </m:sSub>
                      </m:e>
                      <m:e>
                        <m:r>
                          <a:rPr lang="fr-CH" i="1">
                            <a:latin typeface="Cambria Math" charset="0"/>
                          </a:rPr>
                          <m:t>𝐴</m:t>
                        </m:r>
                      </m:e>
                    </m:d>
                    <m:r>
                      <a:rPr lang="fr-CH" i="1">
                        <a:latin typeface="Cambria Math" charset="0"/>
                      </a:rPr>
                      <m:t>=</m:t>
                    </m:r>
                    <m:r>
                      <a:rPr lang="fr-CH" i="1">
                        <a:latin typeface="Cambria Math" charset="0"/>
                      </a:rPr>
                      <m:t>𝑃</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1</m:t>
                            </m:r>
                          </m:sub>
                        </m:sSub>
                      </m:e>
                      <m:e>
                        <m:r>
                          <a:rPr lang="fr-CH" i="1">
                            <a:latin typeface="Cambria Math" charset="0"/>
                          </a:rPr>
                          <m:t>𝐴</m:t>
                        </m:r>
                      </m:e>
                    </m:d>
                    <m:r>
                      <a:rPr lang="fr-CH" i="1">
                        <a:latin typeface="Cambria Math" charset="0"/>
                      </a:rPr>
                      <m:t>…</m:t>
                    </m:r>
                    <m:r>
                      <a:rPr lang="fr-CH" i="1">
                        <a:latin typeface="Cambria Math" charset="0"/>
                      </a:rPr>
                      <m:t>𝑃</m:t>
                    </m:r>
                    <m:r>
                      <a:rPr lang="fr-CH" i="1">
                        <a:latin typeface="Cambria Math" charset="0"/>
                      </a:rPr>
                      <m:t>(</m:t>
                    </m:r>
                    <m:sSub>
                      <m:sSubPr>
                        <m:ctrlPr>
                          <a:rPr lang="fr-CH" i="1">
                            <a:latin typeface="Cambria Math" panose="02040503050406030204" pitchFamily="18" charset="0"/>
                          </a:rPr>
                        </m:ctrlPr>
                      </m:sSubPr>
                      <m:e>
                        <m:r>
                          <a:rPr lang="fr-CH" i="1">
                            <a:latin typeface="Cambria Math" charset="0"/>
                          </a:rPr>
                          <m:t>𝑡</m:t>
                        </m:r>
                      </m:e>
                      <m:sub>
                        <m:r>
                          <a:rPr lang="fr-CH" i="1">
                            <a:latin typeface="Cambria Math" charset="0"/>
                          </a:rPr>
                          <m:t>𝑛</m:t>
                        </m:r>
                      </m:sub>
                    </m:sSub>
                    <m:r>
                      <a:rPr lang="fr-CH" i="1">
                        <a:latin typeface="Cambria Math" charset="0"/>
                      </a:rPr>
                      <m:t>|</m:t>
                    </m:r>
                    <m:r>
                      <a:rPr lang="fr-CH" i="1">
                        <a:latin typeface="Cambria Math" charset="0"/>
                      </a:rPr>
                      <m:t>𝐴</m:t>
                    </m:r>
                    <m:r>
                      <a:rPr lang="fr-CH" i="1">
                        <a:latin typeface="Cambria Math" charset="0"/>
                      </a:rPr>
                      <m:t>)</m:t>
                    </m:r>
                  </m:oMath>
                </a14:m>
                <a:endParaRPr lang="en-US" dirty="0"/>
              </a:p>
              <a:p>
                <a:endParaRPr lang="en-US" dirty="0"/>
              </a:p>
              <a:p>
                <a:r>
                  <a:rPr lang="en-US" dirty="0"/>
                  <a:t>With </a:t>
                </a:r>
                <a14:m>
                  <m:oMath xmlns:m="http://schemas.openxmlformats.org/officeDocument/2006/math">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oMath>
                </a14:m>
                <a:r>
                  <a:rPr lang="en-US" dirty="0"/>
                  <a:t> being the bag of all terms occurring in all instances of </a:t>
                </a:r>
                <a14:m>
                  <m:oMath xmlns:m="http://schemas.openxmlformats.org/officeDocument/2006/math">
                    <m:r>
                      <a:rPr lang="fr-CH" i="1">
                        <a:latin typeface="Cambria Math" charset="0"/>
                      </a:rPr>
                      <m:t>𝐴</m:t>
                    </m:r>
                    <m:r>
                      <a:rPr lang="fr-CH" i="1">
                        <a:latin typeface="Cambria Math" charset="0"/>
                      </a:rPr>
                      <m:t> </m:t>
                    </m:r>
                  </m:oMath>
                </a14:m>
                <a:r>
                  <a:rPr lang="en-US" dirty="0"/>
                  <a:t>we have</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𝑡</m:t>
                          </m:r>
                        </m:e>
                        <m:e>
                          <m:r>
                            <a:rPr lang="fr-CH" i="1">
                              <a:latin typeface="Cambria Math" charset="0"/>
                            </a:rPr>
                            <m:t>𝐴</m:t>
                          </m:r>
                        </m:e>
                      </m:d>
                      <m:r>
                        <a:rPr lang="fr-CH" i="1">
                          <a:latin typeface="Cambria Math" charset="0"/>
                        </a:rPr>
                        <m:t>=</m:t>
                      </m:r>
                      <m:f>
                        <m:fPr>
                          <m:ctrlPr>
                            <a:rPr lang="fr-CH" i="1">
                              <a:latin typeface="Cambria Math" panose="02040503050406030204" pitchFamily="18" charset="0"/>
                            </a:rPr>
                          </m:ctrlPr>
                        </m:fPr>
                        <m:num>
                          <m:d>
                            <m:dPr>
                              <m:begChr m:val="|"/>
                              <m:endChr m:val="|"/>
                              <m:ctrlPr>
                                <a:rPr lang="fr-CH" i="1">
                                  <a:latin typeface="Cambria Math" panose="02040503050406030204" pitchFamily="18" charset="0"/>
                                </a:rPr>
                              </m:ctrlPr>
                            </m:dPr>
                            <m:e>
                              <m:r>
                                <a:rPr lang="fr-CH" i="1">
                                  <a:latin typeface="Cambria Math" charset="0"/>
                                </a:rPr>
                                <m:t>𝑡</m:t>
                              </m:r>
                              <m:r>
                                <a:rPr lang="fr-CH" i="1">
                                  <a:latin typeface="Cambria Math" charset="0"/>
                                  <a:ea typeface="Cambria Math" charset="0"/>
                                  <a:cs typeface="Cambria Math" charset="0"/>
                                </a:rPr>
                                <m:t>∈</m:t>
                              </m:r>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e>
                          </m:d>
                        </m:num>
                        <m:den>
                          <m:nary>
                            <m:naryPr>
                              <m:chr m:val="∑"/>
                              <m:supHide m:val="on"/>
                              <m:ctrlPr>
                                <a:rPr lang="fr-CH" i="1">
                                  <a:latin typeface="Cambria Math" panose="02040503050406030204" pitchFamily="18" charset="0"/>
                                </a:rPr>
                              </m:ctrlPr>
                            </m:naryPr>
                            <m:sub>
                              <m:r>
                                <m:rPr>
                                  <m:brk m:alnAt="7"/>
                                </m:rPr>
                                <a:rPr lang="fr-CH" i="1">
                                  <a:latin typeface="Cambria Math" charset="0"/>
                                </a:rPr>
                                <m:t>𝑡</m:t>
                              </m:r>
                              <m:r>
                                <a:rPr lang="fr-CH" i="1">
                                  <a:latin typeface="Cambria Math" charset="0"/>
                                </a:rPr>
                                <m:t>′</m:t>
                              </m:r>
                            </m:sub>
                            <m:sup/>
                            <m:e>
                              <m:d>
                                <m:dPr>
                                  <m:begChr m:val="|"/>
                                  <m:endChr m:val="|"/>
                                  <m:ctrlPr>
                                    <a:rPr lang="fr-CH" i="1">
                                      <a:latin typeface="Cambria Math" panose="02040503050406030204" pitchFamily="18" charset="0"/>
                                    </a:rPr>
                                  </m:ctrlPr>
                                </m:dPr>
                                <m:e>
                                  <m:r>
                                    <a:rPr lang="fr-CH" i="1">
                                      <a:latin typeface="Cambria Math" charset="0"/>
                                    </a:rPr>
                                    <m:t>𝑡</m:t>
                                  </m:r>
                                  <m:r>
                                    <a:rPr lang="fr-CH" i="1">
                                      <a:latin typeface="Cambria Math" charset="0"/>
                                    </a:rPr>
                                    <m:t>′∈</m:t>
                                  </m:r>
                                  <m:sSub>
                                    <m:sSubPr>
                                      <m:ctrlPr>
                                        <a:rPr lang="fr-CH" i="1">
                                          <a:latin typeface="Cambria Math" panose="02040503050406030204" pitchFamily="18" charset="0"/>
                                        </a:rPr>
                                      </m:ctrlPr>
                                    </m:sSubPr>
                                    <m:e>
                                      <m:r>
                                        <a:rPr lang="fr-CH" i="1">
                                          <a:latin typeface="Cambria Math" charset="0"/>
                                        </a:rPr>
                                        <m:t>𝑇</m:t>
                                      </m:r>
                                    </m:e>
                                    <m:sub>
                                      <m:r>
                                        <a:rPr lang="fr-CH" i="1">
                                          <a:latin typeface="Cambria Math" charset="0"/>
                                        </a:rPr>
                                        <m:t>𝐴</m:t>
                                      </m:r>
                                    </m:sub>
                                  </m:sSub>
                                </m:e>
                              </m:d>
                            </m:e>
                          </m:nary>
                        </m:den>
                      </m:f>
                    </m:oMath>
                  </m:oMathPara>
                </a14:m>
                <a:endParaRPr lang="fr-CH" i="1" dirty="0">
                  <a:latin typeface="Cambria Math"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40592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r>
                  <a:rPr lang="en-US" dirty="0"/>
                  <a:t>Classifier for class </a:t>
                </a:r>
                <a14:m>
                  <m:oMath xmlns:m="http://schemas.openxmlformats.org/officeDocument/2006/math">
                    <m:r>
                      <a:rPr lang="en-US" i="1" dirty="0">
                        <a:latin typeface="Cambria Math" charset="0"/>
                      </a:rPr>
                      <m:t>𝐴</m:t>
                    </m:r>
                    <m:r>
                      <a:rPr lang="en-US" i="1" dirty="0">
                        <a:latin typeface="Cambria Math" charset="0"/>
                      </a:rPr>
                      <m:t> = </m:t>
                    </m:r>
                    <m:d>
                      <m:dPr>
                        <m:begChr m:val="{"/>
                        <m:endChr m:val="}"/>
                        <m:ctrlPr>
                          <a:rPr lang="en-US" i="1" dirty="0">
                            <a:latin typeface="Cambria Math" panose="02040503050406030204" pitchFamily="18" charset="0"/>
                          </a:rPr>
                        </m:ctrlPr>
                      </m:dPr>
                      <m:e>
                        <m:r>
                          <a:rPr lang="en-US" i="1" dirty="0">
                            <a:latin typeface="Cambria Math" charset="0"/>
                          </a:rPr>
                          <m:t>𝑐</m:t>
                        </m:r>
                        <m:r>
                          <a:rPr lang="en-US" i="1" dirty="0">
                            <a:latin typeface="Cambria Math" charset="0"/>
                          </a:rPr>
                          <m:t>1,</m:t>
                        </m:r>
                        <m:r>
                          <a:rPr lang="en-US" i="1" dirty="0">
                            <a:latin typeface="Cambria Math" charset="0"/>
                          </a:rPr>
                          <m:t>𝑐</m:t>
                        </m:r>
                        <m:r>
                          <a:rPr lang="en-US" i="1" dirty="0">
                            <a:latin typeface="Cambria Math" charset="0"/>
                          </a:rPr>
                          <m:t>2,</m:t>
                        </m:r>
                        <m:r>
                          <a:rPr lang="en-US" i="1" dirty="0">
                            <a:latin typeface="Cambria Math" charset="0"/>
                          </a:rPr>
                          <m:t>𝑐</m:t>
                        </m:r>
                        <m:r>
                          <a:rPr lang="en-US" i="1" dirty="0">
                            <a:latin typeface="Cambria Math" charset="0"/>
                          </a:rPr>
                          <m:t>3</m:t>
                        </m:r>
                      </m:e>
                    </m:d>
                  </m:oMath>
                </a14:m>
                <a:endParaRPr lang="fr-CH"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𝐴</m:t>
                          </m:r>
                        </m:sub>
                      </m:sSub>
                      <m:r>
                        <a:rPr lang="en-US" sz="3100" i="1" dirty="0">
                          <a:latin typeface="Cambria Math" charset="0"/>
                        </a:rPr>
                        <m:t> = </m:t>
                      </m:r>
                      <m:d>
                        <m:dPr>
                          <m:begChr m:val="{"/>
                          <m:endChr m:val="}"/>
                          <m:ctrlPr>
                            <a:rPr lang="en-US" sz="3100" i="1" dirty="0">
                              <a:latin typeface="Cambria Math" panose="02040503050406030204" pitchFamily="18" charset="0"/>
                            </a:rPr>
                          </m:ctrlPr>
                        </m:dPr>
                        <m:e>
                          <m:r>
                            <a:rPr lang="en-US" sz="3100" i="1" dirty="0" err="1">
                              <a:latin typeface="Cambria Math" charset="0"/>
                            </a:rPr>
                            <m:t>𝑖𝑛𝑓</m:t>
                          </m:r>
                          <m:r>
                            <a:rPr lang="fr-CH" sz="3100" i="1" dirty="0">
                              <a:latin typeface="Cambria Math" charset="0"/>
                            </a:rPr>
                            <m:t>𝑜𝑟𝑚𝑎𝑡𝑖𝑜𝑛</m:t>
                          </m:r>
                          <m:r>
                            <a:rPr lang="fr-CH" sz="3100" i="1" dirty="0">
                              <a:latin typeface="Cambria Math" charset="0"/>
                            </a:rPr>
                            <m:t> </m:t>
                          </m:r>
                          <m:r>
                            <a:rPr lang="fr-CH" sz="3100" i="1" dirty="0">
                              <a:latin typeface="Cambria Math" charset="0"/>
                            </a:rPr>
                            <m:t>𝑠𝑦𝑠𝑡𝑒𝑚𝑠</m:t>
                          </m:r>
                          <m:r>
                            <a:rPr lang="fr-CH" sz="3100" i="1" dirty="0">
                              <a:latin typeface="Cambria Math" charset="0"/>
                            </a:rPr>
                            <m:t>, </m:t>
                          </m:r>
                          <m:r>
                            <a:rPr lang="fr-CH" sz="3100" i="1" dirty="0">
                              <a:latin typeface="Cambria Math" charset="0"/>
                            </a:rPr>
                            <m:t>𝑎𝑏𝑒𝑟𝑒𝑟</m:t>
                          </m:r>
                          <m:r>
                            <a:rPr lang="fr-CH" sz="3100" i="1" dirty="0">
                              <a:latin typeface="Cambria Math" charset="0"/>
                            </a:rPr>
                            <m:t>, </m:t>
                          </m:r>
                          <m:r>
                            <a:rPr lang="fr-CH" sz="3100" i="1" dirty="0">
                              <a:latin typeface="Cambria Math" charset="0"/>
                            </a:rPr>
                            <m:t>𝑠𝑖𝑔𝑛𝑎𝑙</m:t>
                          </m:r>
                          <m:r>
                            <a:rPr lang="fr-CH" sz="3100" i="1" dirty="0">
                              <a:latin typeface="Cambria Math" charset="0"/>
                            </a:rPr>
                            <m:t> </m:t>
                          </m:r>
                          <m:r>
                            <a:rPr lang="fr-CH" sz="3100" i="1" dirty="0">
                              <a:latin typeface="Cambria Math" charset="0"/>
                            </a:rPr>
                            <m:t>𝑝𝑟𝑜𝑐𝑒𝑠𝑠𝑖𝑛𝑔</m:t>
                          </m:r>
                          <m:r>
                            <a:rPr lang="fr-CH" sz="3100" i="1" dirty="0">
                              <a:latin typeface="Cambria Math" charset="0"/>
                            </a:rPr>
                            <m:t>, …</m:t>
                          </m:r>
                        </m:e>
                      </m:d>
                    </m:oMath>
                  </m:oMathPara>
                </a14:m>
                <a:br>
                  <a:rPr lang="fr-CH" sz="3100" dirty="0"/>
                </a:br>
                <a:endParaRPr lang="en-US" sz="3100" dirty="0"/>
              </a:p>
              <a:p>
                <a:br>
                  <a:rPr lang="en-US" sz="3100" dirty="0"/>
                </a:br>
                <a:r>
                  <a:rPr lang="en-US" sz="3100" dirty="0"/>
                  <a:t>New instance </a:t>
                </a:r>
                <a14:m>
                  <m:oMath xmlns:m="http://schemas.openxmlformats.org/officeDocument/2006/math">
                    <m:r>
                      <a:rPr lang="en-US" sz="3100" i="1" dirty="0" smtClean="0">
                        <a:latin typeface="Cambria Math" panose="02040503050406030204" pitchFamily="18" charset="0"/>
                      </a:rPr>
                      <m:t>𝑐𝑛</m:t>
                    </m:r>
                  </m:oMath>
                </a14:m>
                <a:r>
                  <a:rPr lang="en-US" sz="3100" dirty="0"/>
                  <a:t>:  </a:t>
                </a:r>
                <a14:m>
                  <m:oMath xmlns:m="http://schemas.openxmlformats.org/officeDocument/2006/math">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en-US" sz="3100" i="1" dirty="0">
                        <a:latin typeface="Cambria Math" charset="0"/>
                      </a:rPr>
                      <m:t> = {</m:t>
                    </m:r>
                    <m:r>
                      <a:rPr lang="en-US" sz="3100" i="1" dirty="0" err="1">
                        <a:latin typeface="Cambria Math" charset="0"/>
                      </a:rPr>
                      <m:t>𝑖𝑛𝑓</m:t>
                    </m:r>
                    <m:r>
                      <a:rPr lang="fr-CH" sz="3100" i="1" dirty="0">
                        <a:latin typeface="Cambria Math" charset="0"/>
                      </a:rPr>
                      <m:t>𝑜𝑟𝑚𝑎𝑡𝑖𝑜𝑛</m:t>
                    </m:r>
                    <m:r>
                      <a:rPr lang="fr-CH" sz="3100" i="1" dirty="0">
                        <a:latin typeface="Cambria Math" charset="0"/>
                      </a:rPr>
                      <m:t> </m:t>
                    </m:r>
                    <m:r>
                      <a:rPr lang="en-US" sz="3100" i="1" dirty="0" err="1">
                        <a:latin typeface="Cambria Math" charset="0"/>
                      </a:rPr>
                      <m:t>𝑠𝑦𝑠</m:t>
                    </m:r>
                    <m:r>
                      <a:rPr lang="fr-CH" sz="3100" i="1" dirty="0">
                        <a:latin typeface="Cambria Math" charset="0"/>
                      </a:rPr>
                      <m:t>𝑡𝑒𝑚𝑠</m:t>
                    </m:r>
                    <m:r>
                      <a:rPr lang="en-US" sz="3100" i="1" dirty="0">
                        <a:latin typeface="Cambria Math" charset="0"/>
                      </a:rPr>
                      <m:t>,</m:t>
                    </m:r>
                    <m:r>
                      <a:rPr lang="fr-CH" sz="3100" b="0" i="1" dirty="0" smtClean="0">
                        <a:latin typeface="Cambria Math" charset="0"/>
                      </a:rPr>
                      <m:t>𝑣𝑒𝑡𝑡𝑒𝑟𝑙𝑖</m:t>
                    </m:r>
                    <m:r>
                      <a:rPr lang="en-US" sz="3100" i="1" dirty="0">
                        <a:latin typeface="Cambria Math" charset="0"/>
                      </a:rPr>
                      <m:t>}</m:t>
                    </m:r>
                  </m:oMath>
                </a14:m>
                <a:endParaRPr lang="en-US" sz="3100" dirty="0"/>
              </a:p>
              <a:p>
                <a:endParaRPr lang="en-US" sz="3600" dirty="0"/>
              </a:p>
              <a:p>
                <a14:m>
                  <m:oMath xmlns:m="http://schemas.openxmlformats.org/officeDocument/2006/math">
                    <m:r>
                      <a:rPr lang="fr-CH" sz="3100" b="0" i="1" dirty="0" smtClean="0">
                        <a:latin typeface="Cambria Math" charset="0"/>
                      </a:rPr>
                      <m:t> </m:t>
                    </m:r>
                    <m:r>
                      <a:rPr lang="en-US" sz="3100" i="1" dirty="0">
                        <a:latin typeface="Cambria Math" charset="0"/>
                      </a:rPr>
                      <m:t>𝑃</m:t>
                    </m:r>
                    <m:d>
                      <m:dPr>
                        <m:ctrlPr>
                          <a:rPr lang="en-US" sz="3100" i="1" dirty="0">
                            <a:latin typeface="Cambria Math" panose="02040503050406030204" pitchFamily="18" charset="0"/>
                          </a:rPr>
                        </m:ctrlPr>
                      </m:dPr>
                      <m:e>
                        <m:r>
                          <a:rPr lang="fr-CH" sz="3100" b="0" i="1" dirty="0" smtClean="0">
                            <a:latin typeface="Cambria Math" charset="0"/>
                          </a:rPr>
                          <m:t>𝑣𝑒𝑡𝑡𝑒𝑟𝑙𝑖</m:t>
                        </m:r>
                      </m:e>
                      <m:e>
                        <m:r>
                          <a:rPr lang="en-US" sz="3100" i="1" dirty="0" err="1">
                            <a:latin typeface="Cambria Math" charset="0"/>
                          </a:rPr>
                          <m:t>𝐴</m:t>
                        </m:r>
                      </m:e>
                    </m:d>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6</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r>
                      <a:rPr lang="fr-CH" sz="3100" b="0" i="1" dirty="0" smtClean="0">
                        <a:latin typeface="Cambria Math" charset="0"/>
                      </a:rPr>
                      <m:t>𝑣𝑒𝑡𝑡𝑒𝑟𝑙𝑖</m:t>
                    </m:r>
                    <m:r>
                      <a:rPr lang="en-US" sz="3100" i="1" dirty="0" err="1">
                        <a:latin typeface="Cambria Math" charset="0"/>
                      </a:rPr>
                      <m:t>|</m:t>
                    </m:r>
                    <m:r>
                      <a:rPr lang="fr-CH" sz="3100" b="0" i="1" dirty="0" smtClean="0">
                        <a:latin typeface="Cambria Math" panose="02040503050406030204" pitchFamily="18" charset="0"/>
                      </a:rPr>
                      <m:t>𝑢</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9</m:t>
                        </m:r>
                      </m:den>
                    </m:f>
                  </m:oMath>
                </a14:m>
                <a:r>
                  <a:rPr lang="en-US" sz="3100" dirty="0"/>
                  <a:t> </a:t>
                </a:r>
              </a:p>
              <a:p>
                <a:r>
                  <a:rPr lang="en-US" sz="3100" dirty="0"/>
                  <a:t> </a:t>
                </a:r>
                <a14:m>
                  <m:oMath xmlns:m="http://schemas.openxmlformats.org/officeDocument/2006/math">
                    <m:r>
                      <a:rPr lang="en-US" sz="3100" i="1" dirty="0">
                        <a:latin typeface="Cambria Math" charset="0"/>
                      </a:rPr>
                      <m:t>𝑃</m:t>
                    </m:r>
                    <m:d>
                      <m:dPr>
                        <m:ctrlPr>
                          <a:rPr lang="en-US" sz="3100" i="1" dirty="0">
                            <a:latin typeface="Cambria Math" panose="02040503050406030204" pitchFamily="18" charset="0"/>
                          </a:rPr>
                        </m:ctrlPr>
                      </m:dPr>
                      <m:e>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e>
                      <m:e>
                        <m:r>
                          <a:rPr lang="en-US" sz="3100" i="1" dirty="0" err="1">
                            <a:latin typeface="Cambria Math" charset="0"/>
                          </a:rPr>
                          <m:t>𝐴</m:t>
                        </m:r>
                      </m:e>
                    </m:d>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36</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en-US" sz="3100" i="1" dirty="0" err="1">
                        <a:latin typeface="Cambria Math" charset="0"/>
                      </a:rPr>
                      <m:t>|</m:t>
                    </m:r>
                    <m:r>
                      <a:rPr lang="fr-CH" sz="3100" b="0" i="1" dirty="0" smtClean="0">
                        <a:latin typeface="Cambria Math" panose="02040503050406030204" pitchFamily="18" charset="0"/>
                      </a:rPr>
                      <m:t>𝑢</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81</m:t>
                        </m:r>
                      </m:den>
                    </m:f>
                  </m:oMath>
                </a14:m>
                <a:endParaRPr lang="en-US" sz="3100" dirty="0"/>
              </a:p>
              <a:p>
                <a14:m>
                  <m:oMath xmlns:m="http://schemas.openxmlformats.org/officeDocument/2006/math">
                    <m:r>
                      <a:rPr lang="fr-CH" sz="3100" b="0" i="1" dirty="0" smtClean="0">
                        <a:latin typeface="Cambria Math" charset="0"/>
                      </a:rPr>
                      <m:t> </m:t>
                    </m:r>
                    <m:r>
                      <a:rPr lang="en-US" sz="3100" i="1" dirty="0">
                        <a:latin typeface="Cambria Math" charset="0"/>
                      </a:rPr>
                      <m:t>𝑃</m:t>
                    </m:r>
                    <m:r>
                      <a:rPr lang="fr-CH" sz="3100" i="1" dirty="0">
                        <a:latin typeface="Cambria Math" charset="0"/>
                      </a:rPr>
                      <m:t>(</m:t>
                    </m:r>
                    <m:r>
                      <a:rPr lang="fr-CH" sz="3100" i="1" dirty="0">
                        <a:latin typeface="Cambria Math" charset="0"/>
                      </a:rPr>
                      <m:t>𝐴</m:t>
                    </m:r>
                    <m:r>
                      <a:rPr lang="fr-CH"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3</m:t>
                        </m:r>
                      </m:num>
                      <m:den>
                        <m:r>
                          <a:rPr lang="fr-CH" sz="3100" i="1" dirty="0">
                            <a:latin typeface="Cambria Math" charset="0"/>
                          </a:rPr>
                          <m:t>13</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en-US" sz="3100" i="1" dirty="0">
                        <a:latin typeface="Cambria Math" charset="0"/>
                      </a:rPr>
                      <m:t>(</m:t>
                    </m:r>
                    <m:r>
                      <a:rPr lang="fr-CH" sz="3100" b="0" i="1" dirty="0" smtClean="0">
                        <a:latin typeface="Cambria Math" panose="02040503050406030204" pitchFamily="18" charset="0"/>
                      </a:rPr>
                      <m:t>𝑢</m:t>
                    </m:r>
                    <m:r>
                      <a:rPr lang="en-US" sz="3100" i="1" dirty="0">
                        <a:latin typeface="Cambria Math" charset="0"/>
                      </a:rPr>
                      <m:t>) = </m:t>
                    </m:r>
                    <m:f>
                      <m:fPr>
                        <m:ctrlPr>
                          <a:rPr lang="en-US" sz="3100" i="1" dirty="0">
                            <a:latin typeface="Cambria Math" panose="02040503050406030204" pitchFamily="18" charset="0"/>
                          </a:rPr>
                        </m:ctrlPr>
                      </m:fPr>
                      <m:num>
                        <m:r>
                          <a:rPr lang="fr-CH" sz="3100" i="1" dirty="0">
                            <a:latin typeface="Cambria Math" charset="0"/>
                          </a:rPr>
                          <m:t>4</m:t>
                        </m:r>
                      </m:num>
                      <m:den>
                        <m:r>
                          <a:rPr lang="fr-CH" sz="3100" i="1" dirty="0">
                            <a:latin typeface="Cambria Math" charset="0"/>
                          </a:rPr>
                          <m:t>13</m:t>
                        </m:r>
                      </m:den>
                    </m:f>
                  </m:oMath>
                </a14:m>
                <a:r>
                  <a:rPr lang="en-US" sz="3100" dirty="0"/>
                  <a:t> </a:t>
                </a:r>
                <a:r>
                  <a:rPr lang="en-US" sz="3200" dirty="0"/>
                  <a:t> </a:t>
                </a:r>
                <a:r>
                  <a:rPr lang="en-US" sz="2800" dirty="0"/>
                  <a:t>(13 instances total)</a:t>
                </a:r>
              </a:p>
              <a:p>
                <a:r>
                  <a:rPr lang="en-US" sz="3100" dirty="0"/>
                  <a:t> </a:t>
                </a:r>
                <a14:m>
                  <m:oMath xmlns:m="http://schemas.openxmlformats.org/officeDocument/2006/math">
                    <m:r>
                      <a:rPr lang="en-US" sz="3100" i="1" dirty="0">
                        <a:latin typeface="Cambria Math" charset="0"/>
                      </a:rPr>
                      <m:t>𝑃</m:t>
                    </m:r>
                    <m:r>
                      <a:rPr lang="fr-CH" sz="3100" i="1" dirty="0">
                        <a:latin typeface="Cambria Math" charset="0"/>
                      </a:rPr>
                      <m:t>(</m:t>
                    </m:r>
                    <m:r>
                      <a:rPr lang="fr-CH" sz="3100" i="1" dirty="0">
                        <a:latin typeface="Cambria Math" charset="0"/>
                      </a:rPr>
                      <m:t>𝐴</m:t>
                    </m:r>
                    <m:r>
                      <a:rPr lang="fr-CH"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fr-CH" sz="3100" i="1" dirty="0">
                        <a:latin typeface="Cambria Math" charset="0"/>
                      </a:rPr>
                      <m:t>)</m:t>
                    </m:r>
                    <m:r>
                      <a:rPr lang="fr-CH" sz="3100" i="1" dirty="0">
                        <a:latin typeface="Cambria Math" charset="0"/>
                        <a:ea typeface="Cambria Math" charset="0"/>
                        <a:cs typeface="Cambria Math" charset="0"/>
                      </a:rPr>
                      <m:t>∝</m:t>
                    </m:r>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36</m:t>
                        </m:r>
                      </m:den>
                    </m:f>
                    <m:f>
                      <m:fPr>
                        <m:ctrlPr>
                          <a:rPr lang="fr-CH" sz="3100" i="1" dirty="0">
                            <a:latin typeface="Cambria Math" panose="02040503050406030204" pitchFamily="18" charset="0"/>
                          </a:rPr>
                        </m:ctrlPr>
                      </m:fPr>
                      <m:num>
                        <m:r>
                          <a:rPr lang="fr-CH" sz="3100" i="1" dirty="0">
                            <a:latin typeface="Cambria Math" charset="0"/>
                          </a:rPr>
                          <m:t>3</m:t>
                        </m:r>
                      </m:num>
                      <m:den>
                        <m:r>
                          <a:rPr lang="fr-CH" sz="3100" i="1" dirty="0">
                            <a:latin typeface="Cambria Math" charset="0"/>
                          </a:rPr>
                          <m:t>13</m:t>
                        </m:r>
                      </m:den>
                    </m:f>
                    <m:r>
                      <a:rPr lang="fr-CH" sz="3100" i="1" dirty="0">
                        <a:latin typeface="Cambria Math" charset="0"/>
                      </a:rPr>
                      <m:t>,</m:t>
                    </m:r>
                    <m:r>
                      <a:rPr lang="en-US" sz="3100" i="1" dirty="0">
                        <a:latin typeface="Cambria Math" charset="0"/>
                      </a:rPr>
                      <m:t> </m:t>
                    </m:r>
                    <m:r>
                      <a:rPr lang="fr-CH" sz="3100" b="0" i="1" dirty="0">
                        <a:latin typeface="Cambria Math" panose="02040503050406030204" pitchFamily="18" charset="0"/>
                      </a:rPr>
                      <m:t>    </m:t>
                    </m:r>
                    <m:r>
                      <a:rPr lang="en-US" sz="3100" i="1" dirty="0">
                        <a:latin typeface="Cambria Math" charset="0"/>
                      </a:rPr>
                      <m:t>𝑃</m:t>
                    </m:r>
                    <m:r>
                      <a:rPr lang="fr-CH" sz="3100" i="1" dirty="0">
                        <a:latin typeface="Cambria Math" charset="0"/>
                      </a:rPr>
                      <m:t>(</m:t>
                    </m:r>
                    <m:r>
                      <a:rPr lang="fr-CH" sz="3100" b="0" i="1" dirty="0" smtClean="0">
                        <a:latin typeface="Cambria Math" panose="02040503050406030204" pitchFamily="18" charset="0"/>
                      </a:rPr>
                      <m:t>𝑢</m:t>
                    </m:r>
                    <m:r>
                      <a:rPr lang="fr-CH" sz="3100" i="1" dirty="0">
                        <a:latin typeface="Cambria Math" charset="0"/>
                      </a:rPr>
                      <m:t>|</m:t>
                    </m:r>
                    <m:sSub>
                      <m:sSubPr>
                        <m:ctrlPr>
                          <a:rPr lang="en-US" sz="3100" i="1" dirty="0">
                            <a:latin typeface="Cambria Math" panose="02040503050406030204" pitchFamily="18" charset="0"/>
                          </a:rPr>
                        </m:ctrlPr>
                      </m:sSubPr>
                      <m:e>
                        <m:r>
                          <a:rPr lang="fr-CH" sz="3100" i="1" dirty="0">
                            <a:latin typeface="Cambria Math" charset="0"/>
                          </a:rPr>
                          <m:t>𝑇</m:t>
                        </m:r>
                      </m:e>
                      <m:sub>
                        <m:r>
                          <a:rPr lang="fr-CH" sz="3100" i="1" dirty="0">
                            <a:latin typeface="Cambria Math" charset="0"/>
                          </a:rPr>
                          <m:t>𝑐</m:t>
                        </m:r>
                        <m:r>
                          <a:rPr lang="fr-CH" sz="3100" b="0" i="1" dirty="0" smtClean="0">
                            <a:latin typeface="Cambria Math" charset="0"/>
                          </a:rPr>
                          <m:t>𝑛</m:t>
                        </m:r>
                      </m:sub>
                    </m:sSub>
                    <m:r>
                      <a:rPr lang="fr-CH" sz="3100" i="1" dirty="0">
                        <a:latin typeface="Cambria Math" charset="0"/>
                      </a:rPr>
                      <m:t>)</m:t>
                    </m:r>
                    <m:r>
                      <a:rPr lang="fr-CH" sz="3100" i="1" dirty="0">
                        <a:latin typeface="Cambria Math" charset="0"/>
                        <a:ea typeface="Cambria Math" charset="0"/>
                        <a:cs typeface="Cambria Math" charset="0"/>
                      </a:rPr>
                      <m:t>∝</m:t>
                    </m:r>
                    <m:r>
                      <a:rPr lang="en-US" sz="3100" i="1" dirty="0">
                        <a:latin typeface="Cambria Math" charset="0"/>
                      </a:rPr>
                      <m:t> </m:t>
                    </m:r>
                    <m:f>
                      <m:fPr>
                        <m:ctrlPr>
                          <a:rPr lang="en-US" sz="3100" i="1" dirty="0">
                            <a:latin typeface="Cambria Math" panose="02040503050406030204" pitchFamily="18" charset="0"/>
                          </a:rPr>
                        </m:ctrlPr>
                      </m:fPr>
                      <m:num>
                        <m:r>
                          <a:rPr lang="fr-CH" sz="3100" i="1" dirty="0">
                            <a:latin typeface="Cambria Math" charset="0"/>
                          </a:rPr>
                          <m:t>1</m:t>
                        </m:r>
                      </m:num>
                      <m:den>
                        <m:r>
                          <a:rPr lang="fr-CH" sz="3100" i="1" dirty="0">
                            <a:latin typeface="Cambria Math" charset="0"/>
                          </a:rPr>
                          <m:t>81</m:t>
                        </m:r>
                      </m:den>
                    </m:f>
                    <m:f>
                      <m:fPr>
                        <m:ctrlPr>
                          <a:rPr lang="fr-CH" sz="3100" i="1" dirty="0">
                            <a:latin typeface="Cambria Math" panose="02040503050406030204" pitchFamily="18" charset="0"/>
                          </a:rPr>
                        </m:ctrlPr>
                      </m:fPr>
                      <m:num>
                        <m:r>
                          <a:rPr lang="fr-CH" sz="3100" i="1" dirty="0">
                            <a:latin typeface="Cambria Math" charset="0"/>
                          </a:rPr>
                          <m:t>4</m:t>
                        </m:r>
                      </m:num>
                      <m:den>
                        <m:r>
                          <a:rPr lang="fr-CH" sz="3100" i="1" dirty="0">
                            <a:latin typeface="Cambria Math" charset="0"/>
                          </a:rPr>
                          <m:t>13</m:t>
                        </m:r>
                      </m:den>
                    </m:f>
                  </m:oMath>
                </a14:m>
                <a:endParaRPr lang="en-US" sz="1851" dirty="0"/>
              </a:p>
              <a:p>
                <a:endParaRPr lang="en-US" sz="1851" dirty="0"/>
              </a:p>
              <a:p>
                <a:endParaRPr lang="en-US" dirty="0"/>
              </a:p>
              <a:p>
                <a:endParaRPr lang="en-US" dirty="0"/>
              </a:p>
              <a:p>
                <a:r>
                  <a:rPr lang="en-US" dirty="0"/>
                  <a:t>Thus, instance </a:t>
                </a:r>
                <a14:m>
                  <m:oMath xmlns:m="http://schemas.openxmlformats.org/officeDocument/2006/math">
                    <m:r>
                      <a:rPr lang="en-US" i="1" dirty="0" smtClean="0">
                        <a:latin typeface="Cambria Math" panose="02040503050406030204" pitchFamily="18" charset="0"/>
                      </a:rPr>
                      <m:t>𝑐𝑛</m:t>
                    </m:r>
                  </m:oMath>
                </a14:m>
                <a:r>
                  <a:rPr lang="en-US" dirty="0"/>
                  <a:t> is considered to correspond more likely to </a:t>
                </a:r>
                <a14:m>
                  <m:oMath xmlns:m="http://schemas.openxmlformats.org/officeDocument/2006/math">
                    <m:r>
                      <a:rPr lang="en-US" i="1" dirty="0" smtClean="0">
                        <a:latin typeface="Cambria Math" panose="02040503050406030204" pitchFamily="18" charset="0"/>
                      </a:rPr>
                      <m:t>𝐴</m:t>
                    </m:r>
                  </m:oMath>
                </a14:m>
                <a:r>
                  <a:rPr lang="en-US" dirty="0"/>
                  <a:t> than to </a:t>
                </a:r>
                <a14:m>
                  <m:oMath xmlns:m="http://schemas.openxmlformats.org/officeDocument/2006/math">
                    <m:r>
                      <a:rPr lang="en-US" i="1" dirty="0" smtClean="0">
                        <a:latin typeface="Cambria Math" panose="02040503050406030204" pitchFamily="18" charset="0"/>
                      </a:rPr>
                      <m:t>𝑢</m:t>
                    </m:r>
                  </m:oMath>
                </a14:m>
                <a:endParaRPr lang="en-US" i="1"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4" t="-196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4"/>
          <a:stretch>
            <a:fillRect/>
          </a:stretch>
        </p:blipFill>
        <p:spPr>
          <a:xfrm>
            <a:off x="6299671" y="2715434"/>
            <a:ext cx="5826169" cy="3497572"/>
          </a:xfrm>
          <a:prstGeom prst="rect">
            <a:avLst/>
          </a:prstGeom>
        </p:spPr>
      </p:pic>
    </p:spTree>
    <p:extLst>
      <p:ext uri="{BB962C8B-B14F-4D97-AF65-F5344CB8AC3E}">
        <p14:creationId xmlns:p14="http://schemas.microsoft.com/office/powerpoint/2010/main" val="944171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1502284" cy="1056217"/>
          </a:xfrm>
        </p:spPr>
        <p:txBody>
          <a:bodyPr/>
          <a:lstStyle/>
          <a:p>
            <a:r>
              <a:rPr lang="en-US" dirty="0"/>
              <a:t>Computing Similarity between Classes A and B</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14350" indent="-514350">
                  <a:buAutoNum type="arabicPeriod"/>
                </a:pPr>
                <a:r>
                  <a:rPr lang="en-US" sz="2800" dirty="0"/>
                  <a:t>Take all instances of </a:t>
                </a:r>
                <a14:m>
                  <m:oMath xmlns:m="http://schemas.openxmlformats.org/officeDocument/2006/math">
                    <m:r>
                      <a:rPr lang="en-US" sz="2800" i="1" dirty="0">
                        <a:latin typeface="Cambria Math" charset="0"/>
                      </a:rPr>
                      <m:t>𝑈</m:t>
                    </m:r>
                    <m:r>
                      <a:rPr lang="en-US" sz="2800" i="1" dirty="0">
                        <a:latin typeface="Cambria Math" charset="0"/>
                      </a:rPr>
                      <m:t>1</m:t>
                    </m:r>
                  </m:oMath>
                </a14:m>
                <a:r>
                  <a:rPr lang="en-US" sz="2800" dirty="0"/>
                  <a:t> and train a classifier to decide whether an instance belongs to </a:t>
                </a:r>
                <a14:m>
                  <m:oMath xmlns:m="http://schemas.openxmlformats.org/officeDocument/2006/math">
                    <m:r>
                      <a:rPr lang="en-US" sz="2800" i="1" dirty="0">
                        <a:latin typeface="Cambria Math" charset="0"/>
                      </a:rPr>
                      <m:t>𝐴</m:t>
                    </m:r>
                  </m:oMath>
                </a14:m>
                <a:r>
                  <a:rPr lang="en-US" sz="2800" dirty="0"/>
                  <a:t> or not</a:t>
                </a:r>
              </a:p>
              <a:p>
                <a:pPr marL="1433390" lvl="1" indent="-514350"/>
                <a:r>
                  <a:rPr lang="en-US" sz="2300" dirty="0"/>
                  <a:t>Training set are instances in </a:t>
                </a:r>
                <a14:m>
                  <m:oMath xmlns:m="http://schemas.openxmlformats.org/officeDocument/2006/math">
                    <m:r>
                      <a:rPr lang="en-US" sz="2300" i="1" dirty="0" smtClean="0">
                        <a:latin typeface="Cambria Math" panose="02040503050406030204" pitchFamily="18" charset="0"/>
                      </a:rPr>
                      <m:t>𝐴</m:t>
                    </m:r>
                    <m:r>
                      <a:rPr lang="en-US" sz="2300" i="1" dirty="0">
                        <a:latin typeface="Cambria Math" panose="02040503050406030204" pitchFamily="18" charset="0"/>
                      </a:rPr>
                      <m:t> </m:t>
                    </m:r>
                  </m:oMath>
                </a14:m>
                <a:r>
                  <a:rPr lang="en-US" sz="2300" dirty="0"/>
                  <a:t>and </a:t>
                </a:r>
                <a14:m>
                  <m:oMath xmlns:m="http://schemas.openxmlformats.org/officeDocument/2006/math">
                    <m:acc>
                      <m:accPr>
                        <m:chr m:val="̅"/>
                        <m:ctrlPr>
                          <a:rPr lang="en-US" sz="2300" i="1" dirty="0" smtClean="0">
                            <a:latin typeface="Cambria Math" panose="02040503050406030204" pitchFamily="18" charset="0"/>
                          </a:rPr>
                        </m:ctrlPr>
                      </m:accPr>
                      <m:e>
                        <m:r>
                          <a:rPr lang="fr-CH" sz="2300" b="0" i="1" dirty="0" smtClean="0">
                            <a:latin typeface="Cambria Math" panose="02040503050406030204" pitchFamily="18" charset="0"/>
                          </a:rPr>
                          <m:t>𝐴</m:t>
                        </m:r>
                      </m:e>
                    </m:acc>
                  </m:oMath>
                </a14:m>
                <a:endParaRPr lang="en-US" sz="2300" dirty="0"/>
              </a:p>
              <a:p>
                <a:pPr marL="514350" indent="-514350">
                  <a:buAutoNum type="arabicPeriod"/>
                </a:pPr>
                <a:r>
                  <a:rPr lang="en-US" sz="2800" dirty="0"/>
                  <a:t>Select all instances in </a:t>
                </a:r>
                <a14:m>
                  <m:oMath xmlns:m="http://schemas.openxmlformats.org/officeDocument/2006/math">
                    <m:r>
                      <a:rPr lang="en-US" sz="2800" i="1" dirty="0">
                        <a:latin typeface="Cambria Math" charset="0"/>
                      </a:rPr>
                      <m:t>𝑈</m:t>
                    </m:r>
                    <m:r>
                      <a:rPr lang="en-US" sz="2800" i="1" dirty="0">
                        <a:latin typeface="Cambria Math" charset="0"/>
                      </a:rPr>
                      <m:t>2</m:t>
                    </m:r>
                  </m:oMath>
                </a14:m>
                <a:r>
                  <a:rPr lang="en-US" sz="2800" dirty="0"/>
                  <a:t> belonging to </a:t>
                </a:r>
                <a14:m>
                  <m:oMath xmlns:m="http://schemas.openxmlformats.org/officeDocument/2006/math">
                    <m:r>
                      <a:rPr lang="en-US" sz="2800" i="1" dirty="0" smtClean="0">
                        <a:latin typeface="Cambria Math" panose="02040503050406030204" pitchFamily="18" charset="0"/>
                      </a:rPr>
                      <m:t>𝐵</m:t>
                    </m:r>
                  </m:oMath>
                </a14:m>
                <a:r>
                  <a:rPr lang="en-US" sz="2800" dirty="0"/>
                  <a:t>: </a:t>
                </a:r>
                <a14:m>
                  <m:oMath xmlns:m="http://schemas.openxmlformats.org/officeDocument/2006/math">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2</m:t>
                        </m:r>
                      </m:e>
                      <m:sup>
                        <m:r>
                          <a:rPr lang="fr-CH" sz="2800" i="1" dirty="0">
                            <a:latin typeface="Cambria Math" charset="0"/>
                          </a:rPr>
                          <m:t>𝐵</m:t>
                        </m:r>
                      </m:sup>
                    </m:sSup>
                  </m:oMath>
                </a14:m>
                <a:endParaRPr lang="en-US" sz="2800" dirty="0"/>
              </a:p>
              <a:p>
                <a:pPr marL="514350" indent="-514350">
                  <a:buAutoNum type="arabicPeriod"/>
                </a:pPr>
                <a:r>
                  <a:rPr lang="en-US" sz="2800" dirty="0"/>
                  <a:t>Apply the classifier trained with </a:t>
                </a:r>
                <a14:m>
                  <m:oMath xmlns:m="http://schemas.openxmlformats.org/officeDocument/2006/math">
                    <m:r>
                      <a:rPr lang="en-US" sz="2800" i="1" dirty="0">
                        <a:latin typeface="Cambria Math" charset="0"/>
                      </a:rPr>
                      <m:t>𝑈</m:t>
                    </m:r>
                    <m:r>
                      <a:rPr lang="en-US" sz="2800" i="1" dirty="0">
                        <a:latin typeface="Cambria Math" charset="0"/>
                      </a:rPr>
                      <m:t>1 </m:t>
                    </m:r>
                  </m:oMath>
                </a14:m>
                <a:r>
                  <a:rPr lang="en-US" sz="2800" dirty="0"/>
                  <a:t>to all instances in</a:t>
                </a:r>
                <a14:m>
                  <m:oMath xmlns:m="http://schemas.openxmlformats.org/officeDocument/2006/math">
                    <m:sSup>
                      <m:sSupPr>
                        <m:ctrlPr>
                          <a:rPr lang="en-US" sz="2800" i="1" dirty="0">
                            <a:latin typeface="Cambria Math" panose="02040503050406030204" pitchFamily="18" charset="0"/>
                          </a:rPr>
                        </m:ctrlPr>
                      </m:sSupPr>
                      <m:e>
                        <m:r>
                          <a:rPr lang="fr-CH" sz="2800" b="0" i="1" dirty="0" smtClean="0">
                            <a:latin typeface="Cambria Math" charset="0"/>
                          </a:rPr>
                          <m:t> </m:t>
                        </m:r>
                        <m:r>
                          <a:rPr lang="fr-CH" sz="2800" i="1" dirty="0">
                            <a:latin typeface="Cambria Math" charset="0"/>
                          </a:rPr>
                          <m:t>𝑈</m:t>
                        </m:r>
                        <m:r>
                          <a:rPr lang="fr-CH" sz="2800" i="1" dirty="0">
                            <a:latin typeface="Cambria Math" charset="0"/>
                          </a:rPr>
                          <m:t>2</m:t>
                        </m:r>
                      </m:e>
                      <m:sup>
                        <m:r>
                          <a:rPr lang="fr-CH" sz="2800" i="1" dirty="0">
                            <a:latin typeface="Cambria Math" charset="0"/>
                          </a:rPr>
                          <m:t>𝐵</m:t>
                        </m:r>
                      </m:sup>
                    </m:sSup>
                  </m:oMath>
                </a14:m>
                <a:r>
                  <a:rPr lang="en-US" sz="2800" dirty="0"/>
                  <a:t> to produce set </a:t>
                </a:r>
                <a14:m>
                  <m:oMath xmlns:m="http://schemas.openxmlformats.org/officeDocument/2006/math">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2</m:t>
                        </m:r>
                      </m:e>
                      <m:sup>
                        <m:r>
                          <a:rPr lang="fr-CH" sz="2800" i="1" dirty="0">
                            <a:latin typeface="Cambria Math" charset="0"/>
                          </a:rPr>
                          <m:t>𝐴𝐵</m:t>
                        </m:r>
                      </m:sup>
                    </m:sSup>
                  </m:oMath>
                </a14:m>
                <a:r>
                  <a:rPr lang="en-US" sz="2800" dirty="0"/>
                  <a:t>, the set of instances in </a:t>
                </a:r>
                <a14:m>
                  <m:oMath xmlns:m="http://schemas.openxmlformats.org/officeDocument/2006/math">
                    <m:r>
                      <a:rPr lang="en-US" sz="2800" i="1" dirty="0" smtClean="0">
                        <a:latin typeface="Cambria Math" panose="02040503050406030204" pitchFamily="18" charset="0"/>
                      </a:rPr>
                      <m:t>𝑈</m:t>
                    </m:r>
                    <m:r>
                      <a:rPr lang="en-US" sz="2800" i="1" dirty="0" smtClean="0">
                        <a:latin typeface="Cambria Math" panose="02040503050406030204" pitchFamily="18" charset="0"/>
                      </a:rPr>
                      <m:t>2</m:t>
                    </m:r>
                  </m:oMath>
                </a14:m>
                <a:r>
                  <a:rPr lang="en-US" sz="2800" dirty="0"/>
                  <a:t> that could correspond to </a:t>
                </a:r>
                <a14:m>
                  <m:oMath xmlns:m="http://schemas.openxmlformats.org/officeDocument/2006/math">
                    <m:r>
                      <a:rPr lang="en-US" sz="2800" i="1" dirty="0" smtClean="0">
                        <a:latin typeface="Cambria Math" panose="02040503050406030204" pitchFamily="18" charset="0"/>
                      </a:rPr>
                      <m:t>𝐴</m:t>
                    </m:r>
                  </m:oMath>
                </a14:m>
                <a:endParaRPr lang="en-US" sz="2800" dirty="0"/>
              </a:p>
              <a:p>
                <a:pPr marL="514350" indent="-514350">
                  <a:buAutoNum type="arabicPeriod"/>
                </a:pPr>
                <a:r>
                  <a:rPr lang="en-US" sz="2800" dirty="0"/>
                  <a:t>Do the same with roles of </a:t>
                </a:r>
                <a14:m>
                  <m:oMath xmlns:m="http://schemas.openxmlformats.org/officeDocument/2006/math">
                    <m:r>
                      <a:rPr lang="en-US" sz="2800" i="1" dirty="0" smtClean="0">
                        <a:latin typeface="Cambria Math" panose="02040503050406030204" pitchFamily="18" charset="0"/>
                      </a:rPr>
                      <m:t>𝐴</m:t>
                    </m:r>
                  </m:oMath>
                </a14:m>
                <a:r>
                  <a:rPr lang="en-US" sz="2800" dirty="0"/>
                  <a:t> and </a:t>
                </a:r>
                <a14:m>
                  <m:oMath xmlns:m="http://schemas.openxmlformats.org/officeDocument/2006/math">
                    <m:r>
                      <a:rPr lang="en-US" sz="2800" i="1" dirty="0" smtClean="0">
                        <a:latin typeface="Cambria Math" panose="02040503050406030204" pitchFamily="18" charset="0"/>
                      </a:rPr>
                      <m:t>𝐵</m:t>
                    </m:r>
                  </m:oMath>
                </a14:m>
                <a:r>
                  <a:rPr lang="en-US" sz="2800" dirty="0"/>
                  <a:t> exchanged</a:t>
                </a:r>
              </a:p>
              <a:p>
                <a:pPr marL="514350" indent="-514350">
                  <a:buAutoNum type="arabicPeriod"/>
                </a:pPr>
                <a:r>
                  <a:rPr lang="en-US" sz="2800" dirty="0"/>
                  <a:t>Compute </a:t>
                </a:r>
                <a14:m>
                  <m:oMath xmlns:m="http://schemas.openxmlformats.org/officeDocument/2006/math">
                    <m:r>
                      <a:rPr lang="en-US" sz="2800" i="1" dirty="0">
                        <a:latin typeface="Cambria Math" charset="0"/>
                      </a:rPr>
                      <m:t>𝑃</m:t>
                    </m:r>
                    <m:d>
                      <m:dPr>
                        <m:ctrlPr>
                          <a:rPr lang="en-US" sz="2800" i="1" dirty="0">
                            <a:latin typeface="Cambria Math" panose="02040503050406030204" pitchFamily="18" charset="0"/>
                          </a:rPr>
                        </m:ctrlPr>
                      </m:dPr>
                      <m:e>
                        <m:r>
                          <a:rPr lang="en-US" sz="2800" i="1" dirty="0">
                            <a:latin typeface="Cambria Math" charset="0"/>
                          </a:rPr>
                          <m:t>𝐴</m:t>
                        </m:r>
                        <m:r>
                          <a:rPr lang="en-US" sz="2800" i="1" dirty="0">
                            <a:latin typeface="Cambria Math" charset="0"/>
                          </a:rPr>
                          <m:t>,</m:t>
                        </m:r>
                        <m:r>
                          <a:rPr lang="en-US" sz="2800" i="1" dirty="0">
                            <a:latin typeface="Cambria Math" charset="0"/>
                          </a:rPr>
                          <m:t>𝐵</m:t>
                        </m:r>
                      </m:e>
                    </m:d>
                    <m:r>
                      <a:rPr lang="fr-CH" sz="2800" i="1" dirty="0">
                        <a:latin typeface="Cambria Math" charset="0"/>
                      </a:rPr>
                      <m:t>=</m:t>
                    </m:r>
                    <m:f>
                      <m:fPr>
                        <m:ctrlPr>
                          <a:rPr lang="fr-CH" sz="2800" i="1" dirty="0">
                            <a:latin typeface="Cambria Math" panose="02040503050406030204" pitchFamily="18" charset="0"/>
                          </a:rPr>
                        </m:ctrlPr>
                      </m:fPr>
                      <m:num>
                        <m:d>
                          <m:dPr>
                            <m:begChr m:val="|"/>
                            <m:endChr m:val="|"/>
                            <m:ctrlPr>
                              <a:rPr lang="fr-CH" sz="2800" i="1" dirty="0">
                                <a:latin typeface="Cambria Math" panose="02040503050406030204" pitchFamily="18" charset="0"/>
                              </a:rPr>
                            </m:ctrlPr>
                          </m:dPr>
                          <m:e>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1</m:t>
                                </m:r>
                              </m:e>
                              <m:sup>
                                <m:r>
                                  <a:rPr lang="fr-CH" sz="2800" i="1" dirty="0">
                                    <a:latin typeface="Cambria Math" charset="0"/>
                                  </a:rPr>
                                  <m:t>𝐴𝐵</m:t>
                                </m:r>
                              </m:sup>
                            </m:sSup>
                          </m:e>
                        </m:d>
                        <m:r>
                          <a:rPr lang="fr-CH" sz="2800" i="1" dirty="0">
                            <a:latin typeface="Cambria Math" charset="0"/>
                          </a:rPr>
                          <m:t>+</m:t>
                        </m:r>
                        <m:d>
                          <m:dPr>
                            <m:begChr m:val="|"/>
                            <m:endChr m:val="|"/>
                            <m:ctrlPr>
                              <a:rPr lang="fr-CH" sz="2800" i="1" dirty="0">
                                <a:latin typeface="Cambria Math" panose="02040503050406030204" pitchFamily="18" charset="0"/>
                              </a:rPr>
                            </m:ctrlPr>
                          </m:dPr>
                          <m:e>
                            <m:sSup>
                              <m:sSupPr>
                                <m:ctrlPr>
                                  <a:rPr lang="en-US" sz="2800" i="1" dirty="0">
                                    <a:latin typeface="Cambria Math" panose="02040503050406030204" pitchFamily="18" charset="0"/>
                                  </a:rPr>
                                </m:ctrlPr>
                              </m:sSupPr>
                              <m:e>
                                <m:r>
                                  <a:rPr lang="fr-CH" sz="2800" i="1" dirty="0">
                                    <a:latin typeface="Cambria Math" charset="0"/>
                                  </a:rPr>
                                  <m:t>𝑈</m:t>
                                </m:r>
                                <m:r>
                                  <a:rPr lang="fr-CH" sz="2800" i="1" dirty="0">
                                    <a:latin typeface="Cambria Math" charset="0"/>
                                  </a:rPr>
                                  <m:t>2</m:t>
                                </m:r>
                              </m:e>
                              <m:sup>
                                <m:r>
                                  <a:rPr lang="fr-CH" sz="2800" i="1" dirty="0">
                                    <a:latin typeface="Cambria Math" charset="0"/>
                                  </a:rPr>
                                  <m:t>𝐴𝐵</m:t>
                                </m:r>
                              </m:sup>
                            </m:sSup>
                          </m:e>
                        </m:d>
                      </m:num>
                      <m:den>
                        <m:d>
                          <m:dPr>
                            <m:begChr m:val="|"/>
                            <m:endChr m:val="|"/>
                            <m:ctrlPr>
                              <a:rPr lang="fr-CH" sz="2800" i="1" dirty="0">
                                <a:latin typeface="Cambria Math" panose="02040503050406030204" pitchFamily="18" charset="0"/>
                              </a:rPr>
                            </m:ctrlPr>
                          </m:dPr>
                          <m:e>
                            <m:r>
                              <a:rPr lang="fr-CH" sz="2800" i="1" dirty="0">
                                <a:latin typeface="Cambria Math" charset="0"/>
                              </a:rPr>
                              <m:t>𝑈</m:t>
                            </m:r>
                            <m:r>
                              <a:rPr lang="fr-CH" sz="2800" i="1" dirty="0">
                                <a:latin typeface="Cambria Math" charset="0"/>
                              </a:rPr>
                              <m:t>1</m:t>
                            </m:r>
                          </m:e>
                        </m:d>
                        <m:r>
                          <a:rPr lang="fr-CH" sz="2800" i="1" dirty="0">
                            <a:latin typeface="Cambria Math" charset="0"/>
                          </a:rPr>
                          <m:t>+</m:t>
                        </m:r>
                        <m:d>
                          <m:dPr>
                            <m:begChr m:val="|"/>
                            <m:endChr m:val="|"/>
                            <m:ctrlPr>
                              <a:rPr lang="fr-CH" sz="2800" i="1" dirty="0">
                                <a:latin typeface="Cambria Math" panose="02040503050406030204" pitchFamily="18" charset="0"/>
                              </a:rPr>
                            </m:ctrlPr>
                          </m:dPr>
                          <m:e>
                            <m:r>
                              <a:rPr lang="fr-CH" sz="2800" i="1" dirty="0">
                                <a:latin typeface="Cambria Math" charset="0"/>
                              </a:rPr>
                              <m:t>𝑈</m:t>
                            </m:r>
                            <m:r>
                              <a:rPr lang="fr-CH" sz="2800" i="1" dirty="0">
                                <a:latin typeface="Cambria Math" charset="0"/>
                              </a:rPr>
                              <m:t>2</m:t>
                            </m:r>
                          </m:e>
                        </m:d>
                      </m:den>
                    </m:f>
                  </m:oMath>
                </a14:m>
                <a:endParaRPr lang="en-US" sz="2800" dirty="0"/>
              </a:p>
              <a:p>
                <a:pPr marL="514350" indent="-514350">
                  <a:buAutoNum type="arabicPeriod"/>
                </a:pPr>
                <a:r>
                  <a:rPr lang="en-US" sz="2800" dirty="0"/>
                  <a:t>Compute similarly </a:t>
                </a:r>
                <a14:m>
                  <m:oMath xmlns:m="http://schemas.openxmlformats.org/officeDocument/2006/math">
                    <m:r>
                      <a:rPr lang="en-US" sz="2800" i="1" dirty="0">
                        <a:latin typeface="Cambria Math" charset="0"/>
                      </a:rPr>
                      <m:t>𝑃</m:t>
                    </m:r>
                    <m:d>
                      <m:dPr>
                        <m:ctrlPr>
                          <a:rPr lang="en-US" sz="2800" i="1" dirty="0">
                            <a:latin typeface="Cambria Math" panose="02040503050406030204" pitchFamily="18" charset="0"/>
                          </a:rPr>
                        </m:ctrlPr>
                      </m:dPr>
                      <m:e>
                        <m:r>
                          <a:rPr lang="en-US" sz="2800" i="1" dirty="0">
                            <a:latin typeface="Cambria Math" charset="0"/>
                          </a:rPr>
                          <m:t>𝐴</m:t>
                        </m:r>
                        <m:r>
                          <a:rPr lang="en-US" sz="2800" i="1" dirty="0">
                            <a:latin typeface="Cambria Math" charset="0"/>
                          </a:rPr>
                          <m:t>,</m:t>
                        </m:r>
                        <m:acc>
                          <m:accPr>
                            <m:chr m:val="̅"/>
                            <m:ctrlPr>
                              <a:rPr lang="en-US" sz="2800" i="1" dirty="0">
                                <a:latin typeface="Cambria Math" panose="02040503050406030204" pitchFamily="18" charset="0"/>
                              </a:rPr>
                            </m:ctrlPr>
                          </m:accPr>
                          <m:e>
                            <m:r>
                              <a:rPr lang="fr-CH" sz="2800" i="1" dirty="0">
                                <a:latin typeface="Cambria Math" charset="0"/>
                              </a:rPr>
                              <m:t>𝐵</m:t>
                            </m:r>
                          </m:e>
                        </m:acc>
                      </m:e>
                    </m:d>
                  </m:oMath>
                </a14:m>
                <a:r>
                  <a:rPr lang="en-US" sz="2800" dirty="0"/>
                  <a:t> etc</a:t>
                </a:r>
              </a:p>
              <a:p>
                <a:pPr marL="514350" indent="-514350">
                  <a:buFontTx/>
                  <a:buAutoNum type="arabicPeriod"/>
                </a:pPr>
                <a:r>
                  <a:rPr lang="en-US" sz="2800" dirty="0"/>
                  <a:t>Then compute </a:t>
                </a:r>
                <a14:m>
                  <m:oMath xmlns:m="http://schemas.openxmlformats.org/officeDocument/2006/math">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𝐴</m:t>
                        </m:r>
                        <m:r>
                          <a:rPr lang="fr-CH" sz="2800" i="1">
                            <a:latin typeface="Cambria Math" charset="0"/>
                          </a:rPr>
                          <m:t>,</m:t>
                        </m:r>
                        <m:r>
                          <a:rPr lang="fr-CH" sz="2800" i="1">
                            <a:latin typeface="Cambria Math" charset="0"/>
                          </a:rPr>
                          <m:t>𝐵</m:t>
                        </m:r>
                      </m:e>
                    </m:d>
                  </m:oMath>
                </a14:m>
                <a:r>
                  <a:rPr lang="en-US" sz="2800" dirty="0"/>
                  <a:t> = </a:t>
                </a:r>
                <a14:m>
                  <m:oMath xmlns:m="http://schemas.openxmlformats.org/officeDocument/2006/math">
                    <m:f>
                      <m:fPr>
                        <m:ctrlPr>
                          <a:rPr lang="en-US" sz="2800" i="1" dirty="0">
                            <a:latin typeface="Cambria Math" panose="02040503050406030204" pitchFamily="18" charset="0"/>
                          </a:rPr>
                        </m:ctrlPr>
                      </m:fPr>
                      <m:num>
                        <m:r>
                          <a:rPr lang="fr-CH" sz="2800" i="1" dirty="0">
                            <a:latin typeface="Cambria Math" charset="0"/>
                          </a:rPr>
                          <m:t>𝑃</m:t>
                        </m:r>
                        <m:r>
                          <a:rPr lang="fr-CH" sz="2800" i="1" dirty="0">
                            <a:latin typeface="Cambria Math" charset="0"/>
                          </a:rPr>
                          <m:t>(</m:t>
                        </m:r>
                        <m:r>
                          <a:rPr lang="fr-CH" sz="2800" i="1" dirty="0">
                            <a:latin typeface="Cambria Math" charset="0"/>
                          </a:rPr>
                          <m:t>𝐴</m:t>
                        </m:r>
                        <m:r>
                          <a:rPr lang="fr-CH" sz="2800" i="1" dirty="0">
                            <a:latin typeface="Cambria Math" charset="0"/>
                          </a:rPr>
                          <m:t>,</m:t>
                        </m:r>
                        <m:r>
                          <a:rPr lang="fr-CH" sz="2800" i="1" dirty="0">
                            <a:latin typeface="Cambria Math" charset="0"/>
                            <a:ea typeface="Cambria Math" charset="0"/>
                            <a:cs typeface="Cambria Math" charset="0"/>
                          </a:rPr>
                          <m:t>𝐵</m:t>
                        </m:r>
                        <m:r>
                          <a:rPr lang="fr-CH" sz="2800" i="1" dirty="0">
                            <a:latin typeface="Cambria Math" charset="0"/>
                            <a:ea typeface="Cambria Math" charset="0"/>
                            <a:cs typeface="Cambria Math" charset="0"/>
                          </a:rPr>
                          <m:t>)</m:t>
                        </m:r>
                      </m:num>
                      <m:den>
                        <m:r>
                          <a:rPr lang="fr-CH" sz="2800" i="1" dirty="0">
                            <a:latin typeface="Cambria Math" charset="0"/>
                            <a:ea typeface="Cambria Math" charset="0"/>
                            <a:cs typeface="Cambria Math" charset="0"/>
                          </a:rPr>
                          <m:t>(</m:t>
                        </m:r>
                        <m:r>
                          <a:rPr lang="fr-CH" sz="2800" i="1" dirty="0">
                            <a:latin typeface="Cambria Math" charset="0"/>
                          </a:rPr>
                          <m:t>𝑃</m:t>
                        </m:r>
                        <m:d>
                          <m:dPr>
                            <m:ctrlPr>
                              <a:rPr lang="fr-CH" sz="2800" i="1" dirty="0">
                                <a:latin typeface="Cambria Math" panose="02040503050406030204" pitchFamily="18" charset="0"/>
                              </a:rPr>
                            </m:ctrlPr>
                          </m:dPr>
                          <m:e>
                            <m:r>
                              <a:rPr lang="fr-CH" sz="2800" i="1" dirty="0">
                                <a:latin typeface="Cambria Math" charset="0"/>
                              </a:rPr>
                              <m:t>𝐴</m:t>
                            </m:r>
                            <m:r>
                              <a:rPr lang="fr-CH" sz="2800" i="1" dirty="0">
                                <a:latin typeface="Cambria Math" charset="0"/>
                              </a:rPr>
                              <m:t>,</m:t>
                            </m:r>
                            <m:r>
                              <a:rPr lang="fr-CH" sz="2800" i="1" dirty="0">
                                <a:latin typeface="Cambria Math" charset="0"/>
                              </a:rPr>
                              <m:t>𝐵</m:t>
                            </m:r>
                          </m:e>
                        </m:d>
                        <m:r>
                          <a:rPr lang="fr-CH" sz="2800" i="1" dirty="0">
                            <a:latin typeface="Cambria Math" charset="0"/>
                            <a:ea typeface="Cambria Math" charset="0"/>
                            <a:cs typeface="Cambria Math" charset="0"/>
                          </a:rPr>
                          <m:t>+</m:t>
                        </m:r>
                        <m:r>
                          <a:rPr lang="fr-CH" sz="2800" i="1" dirty="0">
                            <a:latin typeface="Cambria Math" charset="0"/>
                            <a:ea typeface="Cambria Math" charset="0"/>
                            <a:cs typeface="Cambria Math" charset="0"/>
                          </a:rPr>
                          <m:t>𝑃</m:t>
                        </m:r>
                        <m:d>
                          <m:dPr>
                            <m:ctrlPr>
                              <a:rPr lang="fr-CH" sz="2800" i="1" dirty="0">
                                <a:latin typeface="Cambria Math" panose="02040503050406030204" pitchFamily="18" charset="0"/>
                                <a:ea typeface="Cambria Math" charset="0"/>
                                <a:cs typeface="Cambria Math" charset="0"/>
                              </a:rPr>
                            </m:ctrlPr>
                          </m:dPr>
                          <m:e>
                            <m:acc>
                              <m:accPr>
                                <m:chr m:val="̅"/>
                                <m:ctrlPr>
                                  <a:rPr lang="fr-CH" sz="2800" i="1" dirty="0">
                                    <a:latin typeface="Cambria Math" panose="02040503050406030204" pitchFamily="18" charset="0"/>
                                    <a:ea typeface="Cambria Math" charset="0"/>
                                    <a:cs typeface="Cambria Math" charset="0"/>
                                  </a:rPr>
                                </m:ctrlPr>
                              </m:accPr>
                              <m:e>
                                <m:r>
                                  <a:rPr lang="fr-CH" sz="2800" i="1" dirty="0">
                                    <a:latin typeface="Cambria Math" charset="0"/>
                                    <a:ea typeface="Cambria Math" charset="0"/>
                                    <a:cs typeface="Cambria Math" charset="0"/>
                                  </a:rPr>
                                  <m:t>𝐴</m:t>
                                </m:r>
                                <m:r>
                                  <a:rPr lang="fr-CH" sz="2800" i="1" dirty="0">
                                    <a:latin typeface="Cambria Math" charset="0"/>
                                    <a:ea typeface="Cambria Math" charset="0"/>
                                    <a:cs typeface="Cambria Math" charset="0"/>
                                  </a:rPr>
                                  <m:t>,</m:t>
                                </m:r>
                              </m:e>
                            </m:acc>
                            <m:r>
                              <a:rPr lang="fr-CH" sz="2800" i="1" dirty="0">
                                <a:latin typeface="Cambria Math" charset="0"/>
                              </a:rPr>
                              <m:t>𝐵</m:t>
                            </m:r>
                          </m:e>
                        </m:d>
                        <m:r>
                          <a:rPr lang="fr-CH" sz="2800" i="1" dirty="0">
                            <a:latin typeface="Cambria Math" charset="0"/>
                          </a:rPr>
                          <m:t>+</m:t>
                        </m:r>
                        <m:r>
                          <a:rPr lang="fr-CH" sz="2800" i="1" dirty="0">
                            <a:latin typeface="Cambria Math" charset="0"/>
                          </a:rPr>
                          <m:t>𝑃</m:t>
                        </m:r>
                        <m:d>
                          <m:dPr>
                            <m:ctrlPr>
                              <a:rPr lang="fr-CH" sz="2800" i="1" dirty="0">
                                <a:latin typeface="Cambria Math" panose="02040503050406030204" pitchFamily="18" charset="0"/>
                              </a:rPr>
                            </m:ctrlPr>
                          </m:dPr>
                          <m:e>
                            <m:r>
                              <a:rPr lang="fr-CH" sz="2800" i="1" dirty="0">
                                <a:latin typeface="Cambria Math" charset="0"/>
                              </a:rPr>
                              <m:t>𝐴</m:t>
                            </m:r>
                            <m:r>
                              <a:rPr lang="fr-CH" sz="2800" i="1" dirty="0">
                                <a:latin typeface="Cambria Math" charset="0"/>
                              </a:rPr>
                              <m:t>,</m:t>
                            </m:r>
                            <m:acc>
                              <m:accPr>
                                <m:chr m:val="̅"/>
                                <m:ctrlPr>
                                  <a:rPr lang="fr-CH" sz="2800" i="1" dirty="0">
                                    <a:latin typeface="Cambria Math" panose="02040503050406030204" pitchFamily="18" charset="0"/>
                                  </a:rPr>
                                </m:ctrlPr>
                              </m:accPr>
                              <m:e>
                                <m:r>
                                  <a:rPr lang="fr-CH" sz="2800" i="1" dirty="0">
                                    <a:latin typeface="Cambria Math" charset="0"/>
                                  </a:rPr>
                                  <m:t>𝐵</m:t>
                                </m:r>
                              </m:e>
                            </m:acc>
                          </m:e>
                        </m:d>
                        <m:r>
                          <a:rPr lang="fr-CH" sz="2800" i="1" dirty="0">
                            <a:latin typeface="Cambria Math" charset="0"/>
                          </a:rPr>
                          <m:t>)</m:t>
                        </m:r>
                      </m:den>
                    </m:f>
                  </m:oMath>
                </a14:m>
                <a:endParaRPr lang="en-US" sz="2800" dirty="0"/>
              </a:p>
              <a:p>
                <a:pPr marL="514350" indent="-514350">
                  <a:buAutoNum type="arabicPeriod"/>
                </a:pPr>
                <a:endParaRPr lang="en-US" sz="2800" dirty="0"/>
              </a:p>
              <a:p>
                <a:pPr marL="514350" indent="-514350">
                  <a:buAutoNum type="arabicPeriod"/>
                </a:pPr>
                <a:endParaRPr lang="en-US" sz="2800" dirty="0"/>
              </a:p>
              <a:p>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41" t="-1089" b="-413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489829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A1BC-69CF-2B16-9ED8-053CEF94E391}"/>
              </a:ext>
            </a:extLst>
          </p:cNvPr>
          <p:cNvSpPr>
            <a:spLocks noGrp="1"/>
          </p:cNvSpPr>
          <p:nvPr>
            <p:ph type="title"/>
          </p:nvPr>
        </p:nvSpPr>
        <p:spPr/>
        <p:txBody>
          <a:bodyPr/>
          <a:lstStyle/>
          <a:p>
            <a:r>
              <a:rPr lang="en-CH" dirty="0"/>
              <a:t>Example</a:t>
            </a:r>
          </a:p>
        </p:txBody>
      </p:sp>
      <p:sp>
        <p:nvSpPr>
          <p:cNvPr id="4" name="Footer Placeholder 3">
            <a:extLst>
              <a:ext uri="{FF2B5EF4-FFF2-40B4-BE49-F238E27FC236}">
                <a16:creationId xmlns:a16="http://schemas.microsoft.com/office/drawing/2014/main" id="{6B2C45F3-B75D-ACB6-65ED-B2911359BC6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B3DDAF42-E6AB-0630-72DD-50C518D404CF}"/>
              </a:ext>
            </a:extLst>
          </p:cNvPr>
          <p:cNvPicPr>
            <a:picLocks noChangeAspect="1"/>
          </p:cNvPicPr>
          <p:nvPr/>
        </p:nvPicPr>
        <p:blipFill>
          <a:blip r:embed="rId3"/>
          <a:stretch>
            <a:fillRect/>
          </a:stretch>
        </p:blipFill>
        <p:spPr>
          <a:xfrm>
            <a:off x="323007" y="1944588"/>
            <a:ext cx="7912100" cy="47498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8B3217B-8E2C-BCF7-F15F-43DBB91AFC3C}"/>
                  </a:ext>
                </a:extLst>
              </p:cNvPr>
              <p:cNvSpPr txBox="1"/>
              <p:nvPr/>
            </p:nvSpPr>
            <p:spPr>
              <a:xfrm>
                <a:off x="4559794" y="2232620"/>
                <a:ext cx="7356501" cy="677108"/>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F</a:t>
                </a:r>
                <a:r>
                  <a:rPr lang="en-CH" sz="1800" dirty="0">
                    <a:latin typeface="Calibri" panose="020F0502020204030204" pitchFamily="34" charset="0"/>
                    <a:cs typeface="Calibri" panose="020F0502020204030204" pitchFamily="34" charset="0"/>
                  </a:rPr>
                  <a:t>eatures of </a:t>
                </a:r>
                <a14:m>
                  <m:oMath xmlns:m="http://schemas.openxmlformats.org/officeDocument/2006/math">
                    <m:r>
                      <a:rPr lang="en-US" sz="2000" i="1" dirty="0" smtClean="0">
                        <a:latin typeface="Cambria Math" charset="0"/>
                      </a:rPr>
                      <m:t>𝑈</m:t>
                    </m:r>
                    <m:r>
                      <a:rPr lang="en-US" sz="2000" i="1" dirty="0" smtClean="0">
                        <a:latin typeface="Cambria Math" charset="0"/>
                      </a:rPr>
                      <m:t>1</m:t>
                    </m:r>
                    <m:r>
                      <m:rPr>
                        <m:sty m:val="p"/>
                      </m:rPr>
                      <a:rPr lang="fr-CH" sz="2000" b="0" i="0" dirty="0" smtClean="0">
                        <a:latin typeface="Cambria Math" panose="02040503050406030204" pitchFamily="18" charset="0"/>
                      </a:rPr>
                      <m:t>A</m:t>
                    </m:r>
                  </m:oMath>
                </a14:m>
                <a:endParaRPr lang="en-CH"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i</a:t>
                </a:r>
                <a:r>
                  <a:rPr lang="en-CH" sz="1800" dirty="0">
                    <a:latin typeface="Calibri" panose="020F0502020204030204" pitchFamily="34" charset="0"/>
                    <a:cs typeface="Calibri" panose="020F0502020204030204" pitchFamily="34" charset="0"/>
                  </a:rPr>
                  <a:t>nformation systems, aberer, signal processing, vetterli, databases, ailamaki}</a:t>
                </a:r>
              </a:p>
            </p:txBody>
          </p:sp>
        </mc:Choice>
        <mc:Fallback>
          <p:sp>
            <p:nvSpPr>
              <p:cNvPr id="6" name="TextBox 5">
                <a:extLst>
                  <a:ext uri="{FF2B5EF4-FFF2-40B4-BE49-F238E27FC236}">
                    <a16:creationId xmlns:a16="http://schemas.microsoft.com/office/drawing/2014/main" id="{28B3217B-8E2C-BCF7-F15F-43DBB91AFC3C}"/>
                  </a:ext>
                </a:extLst>
              </p:cNvPr>
              <p:cNvSpPr txBox="1">
                <a:spLocks noRot="1" noChangeAspect="1" noMove="1" noResize="1" noEditPoints="1" noAdjustHandles="1" noChangeArrowheads="1" noChangeShapeType="1" noTextEdit="1"/>
              </p:cNvSpPr>
              <p:nvPr/>
            </p:nvSpPr>
            <p:spPr>
              <a:xfrm>
                <a:off x="4559794" y="2232620"/>
                <a:ext cx="7356501" cy="677108"/>
              </a:xfrm>
              <a:prstGeom prst="rect">
                <a:avLst/>
              </a:prstGeom>
              <a:blipFill>
                <a:blip r:embed="rId4"/>
                <a:stretch>
                  <a:fillRect l="-345" r="-172" b="-14815"/>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04D6DF7-23B1-FF71-DEFE-F39C93F61492}"/>
                  </a:ext>
                </a:extLst>
              </p:cNvPr>
              <p:cNvSpPr txBox="1"/>
              <p:nvPr/>
            </p:nvSpPr>
            <p:spPr>
              <a:xfrm>
                <a:off x="6028504" y="2863321"/>
                <a:ext cx="4456669" cy="677814"/>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F</a:t>
                </a:r>
                <a:r>
                  <a:rPr lang="en-CH" sz="1800" dirty="0">
                    <a:latin typeface="Calibri" panose="020F0502020204030204" pitchFamily="34" charset="0"/>
                    <a:cs typeface="Calibri" panose="020F0502020204030204" pitchFamily="34" charset="0"/>
                  </a:rPr>
                  <a:t>eatures of </a:t>
                </a:r>
                <a14:m>
                  <m:oMath xmlns:m="http://schemas.openxmlformats.org/officeDocument/2006/math">
                    <m:r>
                      <a:rPr lang="en-US" sz="2000" i="1" dirty="0">
                        <a:latin typeface="Cambria Math" panose="02040503050406030204" pitchFamily="18" charset="0"/>
                      </a:rPr>
                      <m:t>𝑈</m:t>
                    </m:r>
                    <m:r>
                      <a:rPr lang="en-US" sz="2000" i="1" dirty="0">
                        <a:latin typeface="Cambria Math" panose="02040503050406030204" pitchFamily="18" charset="0"/>
                      </a:rPr>
                      <m:t>1</m:t>
                    </m:r>
                    <m:acc>
                      <m:accPr>
                        <m:chr m:val="̅"/>
                        <m:ctrlPr>
                          <a:rPr lang="en-US" sz="2000" i="1" dirty="0" smtClean="0">
                            <a:latin typeface="Cambria Math" panose="02040503050406030204" pitchFamily="18" charset="0"/>
                          </a:rPr>
                        </m:ctrlPr>
                      </m:accPr>
                      <m:e>
                        <m:r>
                          <a:rPr lang="fr-CH" sz="2000" b="0" i="1" dirty="0" smtClean="0">
                            <a:latin typeface="Cambria Math" panose="02040503050406030204" pitchFamily="18" charset="0"/>
                          </a:rPr>
                          <m:t>𝐴</m:t>
                        </m:r>
                      </m:e>
                    </m:acc>
                  </m:oMath>
                </a14:m>
                <a:endParaRPr lang="en-CH" sz="1800" dirty="0">
                  <a:latin typeface="Calibri" panose="020F0502020204030204" pitchFamily="34" charset="0"/>
                  <a:cs typeface="Calibri" panose="020F0502020204030204" pitchFamily="34" charset="0"/>
                </a:endParaRPr>
              </a:p>
              <a:p>
                <a:r>
                  <a:rPr lang="fr-CH" sz="1800" dirty="0">
                    <a:latin typeface="Calibri" panose="020F0502020204030204" pitchFamily="34" charset="0"/>
                    <a:cs typeface="Calibri" panose="020F0502020204030204" pitchFamily="34" charset="0"/>
                  </a:rPr>
                  <a:t>{computer science, </a:t>
                </a:r>
                <a:r>
                  <a:rPr lang="fr-CH" sz="1800" dirty="0" err="1">
                    <a:latin typeface="Calibri" panose="020F0502020204030204" pitchFamily="34" charset="0"/>
                    <a:cs typeface="Calibri" panose="020F0502020204030204" pitchFamily="34" charset="0"/>
                  </a:rPr>
                  <a:t>mathematics</a:t>
                </a:r>
                <a:r>
                  <a:rPr lang="fr-CH" sz="1800" dirty="0">
                    <a:latin typeface="Calibri" panose="020F0502020204030204" pitchFamily="34" charset="0"/>
                    <a:cs typeface="Calibri" panose="020F0502020204030204" pitchFamily="34" charset="0"/>
                  </a:rPr>
                  <a:t>, life science}</a:t>
                </a:r>
                <a:endParaRPr lang="en-CH" sz="1800" dirty="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404D6DF7-23B1-FF71-DEFE-F39C93F61492}"/>
                  </a:ext>
                </a:extLst>
              </p:cNvPr>
              <p:cNvSpPr txBox="1">
                <a:spLocks noRot="1" noChangeAspect="1" noMove="1" noResize="1" noEditPoints="1" noAdjustHandles="1" noChangeArrowheads="1" noChangeShapeType="1" noTextEdit="1"/>
              </p:cNvSpPr>
              <p:nvPr/>
            </p:nvSpPr>
            <p:spPr>
              <a:xfrm>
                <a:off x="6028504" y="2863321"/>
                <a:ext cx="4456669" cy="677814"/>
              </a:xfrm>
              <a:prstGeom prst="rect">
                <a:avLst/>
              </a:prstGeom>
              <a:blipFill>
                <a:blip r:embed="rId5"/>
                <a:stretch>
                  <a:fillRect l="-568" r="-852" b="-14815"/>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BC7F09B-6868-6DCB-B40E-C73C01A11A3A}"/>
                  </a:ext>
                </a:extLst>
              </p:cNvPr>
              <p:cNvSpPr txBox="1"/>
              <p:nvPr/>
            </p:nvSpPr>
            <p:spPr>
              <a:xfrm>
                <a:off x="6373325" y="4128929"/>
                <a:ext cx="4005135" cy="646331"/>
              </a:xfrm>
              <a:prstGeom prst="rect">
                <a:avLst/>
              </a:prstGeom>
              <a:noFill/>
            </p:spPr>
            <p:txBody>
              <a:bodyPr wrap="none" rtlCol="0">
                <a:spAutoFit/>
              </a:bodyPr>
              <a:lstStyle/>
              <a:p>
                <a:r>
                  <a:rPr lang="en-CH" sz="1800" dirty="0">
                    <a:latin typeface="Calibri" panose="020F0502020204030204" pitchFamily="34" charset="0"/>
                    <a:cs typeface="Calibri" panose="020F0502020204030204" pitchFamily="34" charset="0"/>
                  </a:rPr>
                  <a:t>Train a classifier </a:t>
                </a:r>
                <a14:m>
                  <m:oMath xmlns:m="http://schemas.openxmlformats.org/officeDocument/2006/math">
                    <m:sSub>
                      <m:sSubPr>
                        <m:ctrlPr>
                          <a:rPr lang="en-CH" sz="1800" i="1" dirty="0" smtClean="0">
                            <a:latin typeface="Cambria Math" panose="02040503050406030204" pitchFamily="18" charset="0"/>
                            <a:cs typeface="Calibri" panose="020F0502020204030204" pitchFamily="34" charset="0"/>
                          </a:rPr>
                        </m:ctrlPr>
                      </m:sSubPr>
                      <m:e>
                        <m:r>
                          <a:rPr lang="fr-CH" sz="1800" b="0" i="1" dirty="0" smtClean="0">
                            <a:latin typeface="Cambria Math" panose="02040503050406030204" pitchFamily="18" charset="0"/>
                            <a:cs typeface="Calibri" panose="020F0502020204030204" pitchFamily="34" charset="0"/>
                          </a:rPr>
                          <m:t>𝐶</m:t>
                        </m:r>
                      </m:e>
                      <m:sub>
                        <m:r>
                          <a:rPr lang="fr-CH" sz="1800" b="0" i="1" dirty="0" smtClean="0">
                            <a:latin typeface="Cambria Math" panose="02040503050406030204" pitchFamily="18" charset="0"/>
                            <a:cs typeface="Calibri" panose="020F0502020204030204" pitchFamily="34" charset="0"/>
                          </a:rPr>
                          <m:t>𝐴</m:t>
                        </m:r>
                      </m:sub>
                    </m:sSub>
                  </m:oMath>
                </a14:m>
                <a:r>
                  <a:rPr lang="en-CH" sz="1800" dirty="0">
                    <a:latin typeface="Calibri" panose="020F0502020204030204" pitchFamily="34" charset="0"/>
                    <a:cs typeface="Calibri" panose="020F0502020204030204" pitchFamily="34" charset="0"/>
                  </a:rPr>
                  <a:t> to decide for a set of </a:t>
                </a:r>
              </a:p>
              <a:p>
                <a:r>
                  <a:rPr lang="en-CH" sz="1800" dirty="0">
                    <a:latin typeface="Calibri" panose="020F0502020204030204" pitchFamily="34" charset="0"/>
                    <a:cs typeface="Calibri" panose="020F0502020204030204" pitchFamily="34" charset="0"/>
                  </a:rPr>
                  <a:t>feauteres whether it belongs to </a:t>
                </a:r>
                <a14:m>
                  <m:oMath xmlns:m="http://schemas.openxmlformats.org/officeDocument/2006/math">
                    <m:r>
                      <a:rPr lang="en-CH" sz="1800" i="1" dirty="0" smtClean="0">
                        <a:latin typeface="Cambria Math" panose="02040503050406030204" pitchFamily="18" charset="0"/>
                        <a:cs typeface="Calibri" panose="020F0502020204030204" pitchFamily="34" charset="0"/>
                      </a:rPr>
                      <m:t>𝐴</m:t>
                    </m:r>
                  </m:oMath>
                </a14:m>
                <a:r>
                  <a:rPr lang="en-CH" sz="1800" dirty="0">
                    <a:latin typeface="Calibri" panose="020F0502020204030204" pitchFamily="34" charset="0"/>
                    <a:cs typeface="Calibri" panose="020F0502020204030204" pitchFamily="34" charset="0"/>
                  </a:rPr>
                  <a:t> or not</a:t>
                </a:r>
              </a:p>
            </p:txBody>
          </p:sp>
        </mc:Choice>
        <mc:Fallback>
          <p:sp>
            <p:nvSpPr>
              <p:cNvPr id="8" name="TextBox 7">
                <a:extLst>
                  <a:ext uri="{FF2B5EF4-FFF2-40B4-BE49-F238E27FC236}">
                    <a16:creationId xmlns:a16="http://schemas.microsoft.com/office/drawing/2014/main" id="{6BC7F09B-6868-6DCB-B40E-C73C01A11A3A}"/>
                  </a:ext>
                </a:extLst>
              </p:cNvPr>
              <p:cNvSpPr txBox="1">
                <a:spLocks noRot="1" noChangeAspect="1" noMove="1" noResize="1" noEditPoints="1" noAdjustHandles="1" noChangeArrowheads="1" noChangeShapeType="1" noTextEdit="1"/>
              </p:cNvSpPr>
              <p:nvPr/>
            </p:nvSpPr>
            <p:spPr>
              <a:xfrm>
                <a:off x="6373325" y="4128929"/>
                <a:ext cx="4005135" cy="646331"/>
              </a:xfrm>
              <a:prstGeom prst="rect">
                <a:avLst/>
              </a:prstGeom>
              <a:blipFill>
                <a:blip r:embed="rId6"/>
                <a:stretch>
                  <a:fillRect l="-631" t="-1923" r="-631" b="-15385"/>
                </a:stretch>
              </a:blipFill>
            </p:spPr>
            <p:txBody>
              <a:bodyPr/>
              <a:lstStyle/>
              <a:p>
                <a:r>
                  <a:rPr lang="en-CH">
                    <a:noFill/>
                  </a:rPr>
                  <a:t> </a:t>
                </a:r>
              </a:p>
            </p:txBody>
          </p:sp>
        </mc:Fallback>
      </mc:AlternateContent>
    </p:spTree>
    <p:extLst>
      <p:ext uri="{BB962C8B-B14F-4D97-AF65-F5344CB8AC3E}">
        <p14:creationId xmlns:p14="http://schemas.microsoft.com/office/powerpoint/2010/main" val="1127091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9569-46DB-2A08-E15B-E5C092F002BE}"/>
              </a:ext>
            </a:extLst>
          </p:cNvPr>
          <p:cNvSpPr>
            <a:spLocks noGrp="1"/>
          </p:cNvSpPr>
          <p:nvPr>
            <p:ph type="title"/>
          </p:nvPr>
        </p:nvSpPr>
        <p:spPr/>
        <p:txBody>
          <a:bodyPr/>
          <a:lstStyle/>
          <a:p>
            <a:r>
              <a:rPr lang="en-CH" dirty="0"/>
              <a:t>Example</a:t>
            </a:r>
          </a:p>
        </p:txBody>
      </p:sp>
      <p:sp>
        <p:nvSpPr>
          <p:cNvPr id="4" name="Footer Placeholder 3">
            <a:extLst>
              <a:ext uri="{FF2B5EF4-FFF2-40B4-BE49-F238E27FC236}">
                <a16:creationId xmlns:a16="http://schemas.microsoft.com/office/drawing/2014/main" id="{AC393B92-0017-BB0D-98D6-BBB7ABB7CDB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513E4A53-17F8-CB4F-0195-083387D49651}"/>
              </a:ext>
            </a:extLst>
          </p:cNvPr>
          <p:cNvPicPr>
            <a:picLocks noChangeAspect="1"/>
          </p:cNvPicPr>
          <p:nvPr/>
        </p:nvPicPr>
        <p:blipFill>
          <a:blip r:embed="rId2"/>
          <a:stretch>
            <a:fillRect/>
          </a:stretch>
        </p:blipFill>
        <p:spPr>
          <a:xfrm>
            <a:off x="242833" y="3672780"/>
            <a:ext cx="6286110" cy="2103619"/>
          </a:xfrm>
          <a:prstGeom prst="rect">
            <a:avLst/>
          </a:prstGeom>
        </p:spPr>
      </p:pic>
      <p:sp>
        <p:nvSpPr>
          <p:cNvPr id="6" name="TextBox 5">
            <a:extLst>
              <a:ext uri="{FF2B5EF4-FFF2-40B4-BE49-F238E27FC236}">
                <a16:creationId xmlns:a16="http://schemas.microsoft.com/office/drawing/2014/main" id="{90D3C5CC-A72E-6E4E-7A09-901054E82188}"/>
              </a:ext>
            </a:extLst>
          </p:cNvPr>
          <p:cNvSpPr txBox="1"/>
          <p:nvPr/>
        </p:nvSpPr>
        <p:spPr>
          <a:xfrm>
            <a:off x="4643487" y="2232620"/>
            <a:ext cx="7137275" cy="646331"/>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F</a:t>
            </a:r>
            <a:r>
              <a:rPr lang="en-CH" sz="1800" dirty="0">
                <a:latin typeface="Calibri" panose="020F0502020204030204" pitchFamily="34" charset="0"/>
                <a:cs typeface="Calibri" panose="020F0502020204030204" pitchFamily="34" charset="0"/>
              </a:rPr>
              <a:t>eatures of U2B</a:t>
            </a:r>
          </a:p>
          <a:p>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i</a:t>
            </a:r>
            <a:r>
              <a:rPr lang="en-CH" sz="1800" dirty="0">
                <a:latin typeface="Calibri" panose="020F0502020204030204" pitchFamily="34" charset="0"/>
                <a:cs typeface="Calibri" panose="020F0502020204030204" pitchFamily="34" charset="0"/>
              </a:rPr>
              <a:t>nformation systems,computer graphics, databases, information retrieval}</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1E3CA58-5BF0-564B-78C4-80F7F5C483C4}"/>
                  </a:ext>
                </a:extLst>
              </p:cNvPr>
              <p:cNvSpPr txBox="1"/>
              <p:nvPr/>
            </p:nvSpPr>
            <p:spPr>
              <a:xfrm>
                <a:off x="7336276" y="2863321"/>
                <a:ext cx="1789272" cy="670761"/>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F</a:t>
                </a:r>
                <a:r>
                  <a:rPr lang="en-CH" sz="1800" dirty="0">
                    <a:latin typeface="Calibri" panose="020F0502020204030204" pitchFamily="34" charset="0"/>
                    <a:cs typeface="Calibri" panose="020F0502020204030204" pitchFamily="34" charset="0"/>
                  </a:rPr>
                  <a:t>eatures of </a:t>
                </a:r>
                <a14:m>
                  <m:oMath xmlns:m="http://schemas.openxmlformats.org/officeDocument/2006/math">
                    <m:r>
                      <a:rPr lang="en-US" sz="1800" i="1" dirty="0" smtClean="0">
                        <a:latin typeface="Cambria Math" panose="02040503050406030204" pitchFamily="18" charset="0"/>
                      </a:rPr>
                      <m:t>𝑈</m:t>
                    </m:r>
                    <m:r>
                      <a:rPr lang="en-US" sz="1800" i="1" dirty="0" smtClean="0">
                        <a:latin typeface="Cambria Math" panose="02040503050406030204" pitchFamily="18" charset="0"/>
                      </a:rPr>
                      <m:t>1</m:t>
                    </m:r>
                    <m:acc>
                      <m:accPr>
                        <m:chr m:val="̅"/>
                        <m:ctrlPr>
                          <a:rPr lang="en-US" sz="1800" i="1" dirty="0" smtClean="0">
                            <a:latin typeface="Cambria Math" panose="02040503050406030204" pitchFamily="18" charset="0"/>
                          </a:rPr>
                        </m:ctrlPr>
                      </m:accPr>
                      <m:e>
                        <m:r>
                          <a:rPr lang="fr-CH" sz="1800" b="0" i="1" dirty="0" smtClean="0">
                            <a:latin typeface="Cambria Math" panose="02040503050406030204" pitchFamily="18" charset="0"/>
                          </a:rPr>
                          <m:t>𝐵</m:t>
                        </m:r>
                      </m:e>
                    </m:acc>
                  </m:oMath>
                </a14:m>
                <a:br>
                  <a:rPr lang="en-CH" sz="1800" dirty="0">
                    <a:latin typeface="Calibri" panose="020F0502020204030204" pitchFamily="34" charset="0"/>
                    <a:cs typeface="Calibri" panose="020F0502020204030204" pitchFamily="34" charset="0"/>
                  </a:rPr>
                </a:br>
                <a:r>
                  <a:rPr lang="en-CH" sz="1800" dirty="0">
                    <a:latin typeface="Calibri" panose="020F0502020204030204" pitchFamily="34" charset="0"/>
                    <a:cs typeface="Calibri" panose="020F0502020204030204" pitchFamily="34" charset="0"/>
                  </a:rPr>
                  <a:t>{}</a:t>
                </a:r>
              </a:p>
            </p:txBody>
          </p:sp>
        </mc:Choice>
        <mc:Fallback>
          <p:sp>
            <p:nvSpPr>
              <p:cNvPr id="7" name="TextBox 6">
                <a:extLst>
                  <a:ext uri="{FF2B5EF4-FFF2-40B4-BE49-F238E27FC236}">
                    <a16:creationId xmlns:a16="http://schemas.microsoft.com/office/drawing/2014/main" id="{51E3CA58-5BF0-564B-78C4-80F7F5C483C4}"/>
                  </a:ext>
                </a:extLst>
              </p:cNvPr>
              <p:cNvSpPr txBox="1">
                <a:spLocks noRot="1" noChangeAspect="1" noMove="1" noResize="1" noEditPoints="1" noAdjustHandles="1" noChangeArrowheads="1" noChangeShapeType="1" noTextEdit="1"/>
              </p:cNvSpPr>
              <p:nvPr/>
            </p:nvSpPr>
            <p:spPr>
              <a:xfrm>
                <a:off x="7336276" y="2863321"/>
                <a:ext cx="1789272" cy="670761"/>
              </a:xfrm>
              <a:prstGeom prst="rect">
                <a:avLst/>
              </a:prstGeom>
              <a:blipFill>
                <a:blip r:embed="rId3"/>
                <a:stretch>
                  <a:fillRect l="-704" t="-3704" b="-9259"/>
                </a:stretch>
              </a:blipFill>
            </p:spPr>
            <p:txBody>
              <a:bodyPr/>
              <a:lstStyle/>
              <a:p>
                <a:r>
                  <a:rPr lang="en-CH">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5FF6E3C-753F-5A03-EC61-534003A38356}"/>
                  </a:ext>
                </a:extLst>
              </p:cNvPr>
              <p:cNvSpPr txBox="1"/>
              <p:nvPr/>
            </p:nvSpPr>
            <p:spPr>
              <a:xfrm>
                <a:off x="6567763" y="4241650"/>
                <a:ext cx="3278463" cy="2031903"/>
              </a:xfrm>
              <a:prstGeom prst="rect">
                <a:avLst/>
              </a:prstGeom>
              <a:noFill/>
            </p:spPr>
            <p:txBody>
              <a:bodyPr wrap="none" rtlCol="0">
                <a:spAutoFit/>
              </a:bodyPr>
              <a:lstStyle/>
              <a:p>
                <a:r>
                  <a:rPr lang="en-GB" sz="1800" dirty="0">
                    <a:latin typeface="Calibri" panose="020F0502020204030204" pitchFamily="34" charset="0"/>
                    <a:cs typeface="Calibri" panose="020F0502020204030204" pitchFamily="34" charset="0"/>
                  </a:rPr>
                  <a:t>F</a:t>
                </a:r>
                <a:r>
                  <a:rPr lang="en-CH" sz="1800" dirty="0">
                    <a:latin typeface="Calibri" panose="020F0502020204030204" pitchFamily="34" charset="0"/>
                    <a:cs typeface="Calibri" panose="020F0502020204030204" pitchFamily="34" charset="0"/>
                  </a:rPr>
                  <a:t>eatures of </a:t>
                </a:r>
                <a14:m>
                  <m:oMath xmlns:m="http://schemas.openxmlformats.org/officeDocument/2006/math">
                    <m:r>
                      <a:rPr lang="en-US" sz="1800" i="1" dirty="0" smtClean="0">
                        <a:latin typeface="Cambria Math" panose="02040503050406030204" pitchFamily="18" charset="0"/>
                      </a:rPr>
                      <m:t>𝑈</m:t>
                    </m:r>
                    <m:r>
                      <a:rPr lang="en-US" sz="1800" i="1" dirty="0" smtClean="0">
                        <a:latin typeface="Cambria Math" panose="02040503050406030204" pitchFamily="18" charset="0"/>
                      </a:rPr>
                      <m:t>1</m:t>
                    </m:r>
                    <m:r>
                      <a:rPr lang="fr-CH" sz="1800" b="0" i="1" dirty="0" smtClean="0">
                        <a:latin typeface="Cambria Math" panose="02040503050406030204" pitchFamily="18" charset="0"/>
                      </a:rPr>
                      <m:t>𝐴𝐵</m:t>
                    </m:r>
                  </m:oMath>
                </a14:m>
                <a:endParaRPr lang="en-CH"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a:t>
                </a:r>
                <a:r>
                  <a:rPr lang="en-CH" sz="1800" dirty="0">
                    <a:latin typeface="Calibri" panose="020F0502020204030204" pitchFamily="34" charset="0"/>
                    <a:cs typeface="Calibri" panose="020F0502020204030204" pitchFamily="34" charset="0"/>
                  </a:rPr>
                  <a:t>nfomration systems, databases}</a:t>
                </a:r>
              </a:p>
              <a:p>
                <a:br>
                  <a:rPr lang="en-CH" sz="1800" dirty="0">
                    <a:latin typeface="Calibri" panose="020F0502020204030204" pitchFamily="34" charset="0"/>
                    <a:cs typeface="Calibri" panose="020F0502020204030204" pitchFamily="34" charset="0"/>
                  </a:rPr>
                </a:br>
                <a:r>
                  <a:rPr lang="en-GB" sz="1800" dirty="0">
                    <a:latin typeface="Calibri" panose="020F0502020204030204" pitchFamily="34" charset="0"/>
                    <a:cs typeface="Calibri" panose="020F0502020204030204" pitchFamily="34" charset="0"/>
                  </a:rPr>
                  <a:t>F</a:t>
                </a:r>
                <a:r>
                  <a:rPr lang="en-CH" sz="1800" dirty="0">
                    <a:latin typeface="Calibri" panose="020F0502020204030204" pitchFamily="34" charset="0"/>
                    <a:cs typeface="Calibri" panose="020F0502020204030204" pitchFamily="34" charset="0"/>
                  </a:rPr>
                  <a:t>eatures of </a:t>
                </a:r>
                <a14:m>
                  <m:oMath xmlns:m="http://schemas.openxmlformats.org/officeDocument/2006/math">
                    <m:r>
                      <m:rPr>
                        <m:sty m:val="p"/>
                      </m:rPr>
                      <a:rPr lang="fr-CH" sz="1800" b="0" i="0" dirty="0" smtClean="0">
                        <a:latin typeface="Cambria Math" panose="02040503050406030204" pitchFamily="18" charset="0"/>
                      </a:rPr>
                      <m:t>U</m:t>
                    </m:r>
                    <m:acc>
                      <m:accPr>
                        <m:chr m:val="̅"/>
                        <m:ctrlPr>
                          <a:rPr lang="fr-CH" sz="1800" b="0" i="1" dirty="0" smtClean="0">
                            <a:latin typeface="Cambria Math" panose="02040503050406030204" pitchFamily="18" charset="0"/>
                          </a:rPr>
                        </m:ctrlPr>
                      </m:accPr>
                      <m:e>
                        <m:r>
                          <a:rPr lang="fr-CH" sz="1800" b="0" i="1" dirty="0" smtClean="0">
                            <a:latin typeface="Cambria Math" panose="02040503050406030204" pitchFamily="18" charset="0"/>
                          </a:rPr>
                          <m:t>𝐴</m:t>
                        </m:r>
                      </m:e>
                    </m:acc>
                    <m:r>
                      <a:rPr lang="fr-CH" sz="1800" b="0" i="1" dirty="0" smtClean="0">
                        <a:latin typeface="Cambria Math" panose="02040503050406030204" pitchFamily="18" charset="0"/>
                      </a:rPr>
                      <m:t>𝐵</m:t>
                    </m:r>
                  </m:oMath>
                </a14:m>
                <a:endParaRPr lang="en-CH"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t>
                </a:r>
                <a:endParaRPr lang="en-CH" sz="1800" dirty="0">
                  <a:latin typeface="Calibri" panose="020F0502020204030204" pitchFamily="34" charset="0"/>
                  <a:cs typeface="Calibri" panose="020F0502020204030204" pitchFamily="34" charset="0"/>
                </a:endParaRPr>
              </a:p>
              <a:p>
                <a:br>
                  <a:rPr lang="en-CH" sz="1800" dirty="0">
                    <a:latin typeface="Calibri" panose="020F0502020204030204" pitchFamily="34" charset="0"/>
                    <a:cs typeface="Calibri" panose="020F0502020204030204" pitchFamily="34" charset="0"/>
                  </a:rPr>
                </a:br>
                <a:endParaRPr lang="en-CH" sz="1800" dirty="0">
                  <a:latin typeface="Calibri" panose="020F0502020204030204" pitchFamily="34"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05FF6E3C-753F-5A03-EC61-534003A38356}"/>
                  </a:ext>
                </a:extLst>
              </p:cNvPr>
              <p:cNvSpPr txBox="1">
                <a:spLocks noRot="1" noChangeAspect="1" noMove="1" noResize="1" noEditPoints="1" noAdjustHandles="1" noChangeArrowheads="1" noChangeShapeType="1" noTextEdit="1"/>
              </p:cNvSpPr>
              <p:nvPr/>
            </p:nvSpPr>
            <p:spPr>
              <a:xfrm>
                <a:off x="6567763" y="4241650"/>
                <a:ext cx="3278463" cy="2031903"/>
              </a:xfrm>
              <a:prstGeom prst="rect">
                <a:avLst/>
              </a:prstGeom>
              <a:blipFill>
                <a:blip r:embed="rId4"/>
                <a:stretch>
                  <a:fillRect l="-769" t="-1875" r="-1154"/>
                </a:stretch>
              </a:blipFill>
            </p:spPr>
            <p:txBody>
              <a:bodyPr/>
              <a:lstStyle/>
              <a:p>
                <a:r>
                  <a:rPr lang="en-CH">
                    <a:noFill/>
                  </a:rPr>
                  <a:t> </a:t>
                </a:r>
              </a:p>
            </p:txBody>
          </p:sp>
        </mc:Fallback>
      </mc:AlternateContent>
    </p:spTree>
    <p:extLst>
      <p:ext uri="{BB962C8B-B14F-4D97-AF65-F5344CB8AC3E}">
        <p14:creationId xmlns:p14="http://schemas.microsoft.com/office/powerpoint/2010/main" val="2715333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dirty="0" err="1"/>
              <a:t>Pershina</a:t>
            </a:r>
            <a:r>
              <a:rPr lang="en-GB" sz="2000" dirty="0"/>
              <a:t>, Maria, </a:t>
            </a:r>
            <a:r>
              <a:rPr lang="en-GB" sz="2000" dirty="0" err="1"/>
              <a:t>Yifan</a:t>
            </a:r>
            <a:r>
              <a:rPr lang="en-GB" sz="2000" dirty="0"/>
              <a:t> He, and Ralph </a:t>
            </a:r>
            <a:r>
              <a:rPr lang="en-GB" sz="2000" dirty="0" err="1"/>
              <a:t>Grishman</a:t>
            </a:r>
            <a:r>
              <a:rPr lang="en-GB" sz="2000" dirty="0"/>
              <a:t>. "Personalized page rank for named entity disambiguation." </a:t>
            </a:r>
            <a:r>
              <a:rPr lang="en-GB" sz="2000" i="1" dirty="0"/>
              <a:t>Proceedings of the 2015 Conference of the North American Chapter of the Association for Computational Linguistics: Human Language Technologies</a:t>
            </a:r>
            <a:r>
              <a:rPr lang="en-GB" sz="2000" dirty="0"/>
              <a:t>. 2015.</a:t>
            </a:r>
          </a:p>
          <a:p>
            <a:pPr lvl="1"/>
            <a:r>
              <a:rPr lang="en-GB" sz="2000" dirty="0"/>
              <a:t>Talukdar, </a:t>
            </a:r>
            <a:r>
              <a:rPr lang="en-GB" sz="2000" dirty="0" err="1"/>
              <a:t>Partha</a:t>
            </a:r>
            <a:r>
              <a:rPr lang="en-GB" sz="2000" dirty="0"/>
              <a:t> </a:t>
            </a:r>
            <a:r>
              <a:rPr lang="en-GB" sz="2000" dirty="0" err="1"/>
              <a:t>Pratim</a:t>
            </a:r>
            <a:r>
              <a:rPr lang="en-GB" sz="2000" dirty="0"/>
              <a:t>, and Koby Crammer. "New regularized algorithms for </a:t>
            </a:r>
            <a:r>
              <a:rPr lang="en-GB" sz="2000" dirty="0" err="1"/>
              <a:t>transductive</a:t>
            </a:r>
            <a:r>
              <a:rPr lang="en-GB" sz="2000" dirty="0"/>
              <a:t> learning." </a:t>
            </a:r>
            <a:r>
              <a:rPr lang="en-GB" sz="2000" i="1" dirty="0"/>
              <a:t>Joint European Conference on Machine Learning and Knowledge Discovery in Databases</a:t>
            </a:r>
            <a:r>
              <a:rPr lang="en-GB" sz="2000" dirty="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dirty="0">
                    <a:latin typeface="Calibri" panose="020F0502020204030204" pitchFamily="34" charset="0"/>
                    <a:cs typeface="Calibri" panose="020F0502020204030204" pitchFamily="34" charset="0"/>
                  </a:rPr>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dirty="0">
                    <a:latin typeface="Calibri" panose="020F0502020204030204" pitchFamily="34" charset="0"/>
                    <a:cs typeface="Calibri" panose="020F0502020204030204" pitchFamily="34" charset="0"/>
                  </a:rPr>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dirty="0">
                <a:latin typeface="Calibri" panose="020F0502020204030204" pitchFamily="34" charset="0"/>
                <a:cs typeface="Calibri" panose="020F0502020204030204" pitchFamily="34" charset="0"/>
              </a:rPr>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dirty="0"/>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dirty="0"/>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dirty="0"/>
              </a:p>
              <a:p>
                <a:r>
                  <a:rPr lang="en-US" dirty="0"/>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dirty="0"/>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dirty="0"/>
              </a:p>
              <a:p>
                <a:endParaRPr lang="en-US" dirty="0"/>
              </a:p>
              <a:p>
                <a:r>
                  <a:rPr lang="en-US" dirty="0"/>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dirty="0"/>
                  <a:t> </a:t>
                </a:r>
              </a:p>
            </p:txBody>
          </p:sp>
        </mc:Choice>
        <mc:Fallback xmlns="">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C9B8-FD78-FB4F-9E9C-05D86394F552}"/>
              </a:ext>
            </a:extLst>
          </p:cNvPr>
          <p:cNvSpPr>
            <a:spLocks noGrp="1"/>
          </p:cNvSpPr>
          <p:nvPr>
            <p:ph type="title"/>
          </p:nvPr>
        </p:nvSpPr>
        <p:spPr/>
        <p:txBody>
          <a:bodyPr/>
          <a:lstStyle/>
          <a:p>
            <a:r>
              <a:rPr lang="en-US" dirty="0"/>
              <a:t>Plausibility Score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085C5A-4947-4745-89F0-36291D74BAB9}"/>
                  </a:ext>
                </a:extLst>
              </p:cNvPr>
              <p:cNvSpPr>
                <a:spLocks noGrp="1"/>
              </p:cNvSpPr>
              <p:nvPr>
                <p:ph idx="1"/>
              </p:nvPr>
            </p:nvSpPr>
            <p:spPr/>
            <p:txBody>
              <a:bodyPr/>
              <a:lstStyle/>
              <a:p>
                <a:r>
                  <a:rPr lang="en-US" dirty="0"/>
                  <a:t>Define a (</a:t>
                </a:r>
                <a:r>
                  <a:rPr lang="en-US" dirty="0" err="1"/>
                  <a:t>im</a:t>
                </a:r>
                <a:r>
                  <a:rPr lang="en-US" dirty="0"/>
                  <a:t>)plausibility score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such that</a:t>
                </a:r>
              </a:p>
              <a:p>
                <a:endParaRPr lang="en-US" dirty="0"/>
              </a:p>
              <a:p>
                <a:r>
                  <a:rPr lang="fr-CH" dirty="0"/>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e>
                    </m:d>
                  </m:oMath>
                </a14:m>
                <a:r>
                  <a:rPr lang="en-US" dirty="0"/>
                  <a:t> &lt;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r>
                              <a:rPr lang="fr-CH" b="0" i="1" smtClean="0">
                                <a:latin typeface="Cambria Math" panose="02040503050406030204" pitchFamily="18" charset="0"/>
                              </a:rPr>
                              <m:t>′</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r>
                              <a:rPr lang="fr-CH" b="0" i="1" smtClean="0">
                                <a:latin typeface="Cambria Math" panose="02040503050406030204" pitchFamily="18" charset="0"/>
                              </a:rPr>
                              <m:t>′</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r>
                              <a:rPr lang="fr-CH" b="0" i="1" smtClean="0">
                                <a:latin typeface="Cambria Math" panose="02040503050406030204" pitchFamily="18" charset="0"/>
                              </a:rPr>
                              <m:t>′</m:t>
                            </m:r>
                          </m:sub>
                        </m:sSub>
                      </m:e>
                    </m:d>
                  </m:oMath>
                </a14:m>
                <a:endParaRPr lang="fr-CH" dirty="0"/>
              </a:p>
              <a:p>
                <a:endParaRPr lang="en-US" dirty="0"/>
              </a:p>
              <a:p>
                <a:r>
                  <a:rPr lang="en-US" dirty="0"/>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dirty="0"/>
                  <a:t> is an implausible triple for relation </a:t>
                </a:r>
                <a14:m>
                  <m:oMath xmlns:m="http://schemas.openxmlformats.org/officeDocument/2006/math">
                    <m:r>
                      <a:rPr lang="fr-CH" i="1">
                        <a:latin typeface="Cambria Math" panose="02040503050406030204" pitchFamily="18" charset="0"/>
                      </a:rPr>
                      <m:t>𝑟</m:t>
                    </m:r>
                  </m:oMath>
                </a14:m>
                <a:endParaRPr lang="en-US" dirty="0"/>
              </a:p>
              <a:p>
                <a:endParaRPr lang="en-US" dirty="0"/>
              </a:p>
              <a:p>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r>
                      <a:rPr lang="fr-CH" i="1" smtClean="0">
                        <a:latin typeface="Cambria Math" panose="02040503050406030204" pitchFamily="18" charset="0"/>
                        <a:ea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𝐺</m:t>
                        </m:r>
                      </m:e>
                      <m:sup>
                        <m:r>
                          <a:rPr lang="fr-CH" i="1">
                            <a:latin typeface="Cambria Math" panose="02040503050406030204" pitchFamily="18" charset="0"/>
                          </a:rPr>
                          <m:t>′</m:t>
                        </m:r>
                      </m:sup>
                    </m:sSup>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dirty="0"/>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9085C5A-4947-4745-89F0-36291D74BAB9}"/>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3B69D63-A69C-3B4E-AEBA-9A24967EB9B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01554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a:xfrm>
                <a:off x="395015" y="1408289"/>
                <a:ext cx="10790331" cy="5809192"/>
              </a:xfrm>
            </p:spPr>
            <p:txBody>
              <a:bodyPr/>
              <a:lstStyle/>
              <a:p>
                <a:r>
                  <a:rPr lang="en-US" dirty="0"/>
                  <a:t>Minimize the margin loss function</a:t>
                </a:r>
              </a:p>
              <a:p>
                <a:endParaRPr lang="en-US" dirty="0"/>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𝐽</m:t>
                      </m:r>
                      <m:d>
                        <m:dPr>
                          <m:ctrlPr>
                            <a:rPr lang="fr-CH" sz="2800" b="0" i="1">
                              <a:latin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𝜃</m:t>
                          </m:r>
                        </m:e>
                      </m:d>
                      <m:r>
                        <a:rPr lang="fr-CH" sz="2800" b="0" i="1">
                          <a:latin typeface="Cambria Math" panose="02040503050406030204" pitchFamily="18" charset="0"/>
                          <a:ea typeface="Cambria Math" panose="02040503050406030204" pitchFamily="18" charset="0"/>
                        </a:rPr>
                        <m:t>=</m:t>
                      </m:r>
                      <m:nary>
                        <m:naryPr>
                          <m:chr m:val="∑"/>
                          <m:supHide m:val="on"/>
                          <m:ctrlPr>
                            <a:rPr lang="fr-CH" sz="2800" b="0" i="1">
                              <a:latin typeface="Cambria Math" panose="02040503050406030204" pitchFamily="18" charset="0"/>
                              <a:ea typeface="Cambria Math" panose="02040503050406030204" pitchFamily="18" charset="0"/>
                            </a:rPr>
                          </m:ctrlPr>
                        </m:naryPr>
                        <m:sub>
                          <m:eqArr>
                            <m:eqArrPr>
                              <m:ctrlPr>
                                <a:rPr lang="fr-CH" sz="2800" b="0" i="1">
                                  <a:latin typeface="Cambria Math" panose="02040503050406030204" pitchFamily="18" charset="0"/>
                                  <a:ea typeface="Cambria Math" panose="02040503050406030204" pitchFamily="18" charset="0"/>
                                </a:rPr>
                              </m:ctrlPr>
                            </m:eqArrPr>
                            <m:e>
                              <m:r>
                                <m:rPr>
                                  <m:brk m:alnAt="7"/>
                                </m:rP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h</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𝑡</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e>
                            <m:e>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h</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𝑟</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𝑡</m:t>
                                  </m:r>
                                </m:e>
                                <m:sup>
                                  <m:r>
                                    <a:rPr lang="fr-CH" sz="2800" b="0" i="1">
                                      <a:latin typeface="Cambria Math" panose="02040503050406030204" pitchFamily="18" charset="0"/>
                                      <a:ea typeface="Cambria Math" panose="02040503050406030204" pitchFamily="18" charset="0"/>
                                    </a:rPr>
                                    <m:t>′</m:t>
                                  </m:r>
                                </m:sup>
                              </m:sSup>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𝜖</m:t>
                              </m:r>
                              <m:r>
                                <a:rPr lang="fr-CH" sz="2800" b="0" i="1">
                                  <a:latin typeface="Cambria Math" panose="02040503050406030204" pitchFamily="18" charset="0"/>
                                  <a:ea typeface="Cambria Math" panose="02040503050406030204" pitchFamily="18" charset="0"/>
                                </a:rPr>
                                <m:t>𝐺</m:t>
                              </m:r>
                              <m:r>
                                <a:rPr lang="fr-CH" sz="2800" b="0" i="1">
                                  <a:latin typeface="Cambria Math" panose="02040503050406030204" pitchFamily="18" charset="0"/>
                                  <a:ea typeface="Cambria Math" panose="02040503050406030204" pitchFamily="18" charset="0"/>
                                </a:rPr>
                                <m:t>′</m:t>
                              </m:r>
                              <m:d>
                                <m:dPr>
                                  <m:ctrlPr>
                                    <a:rPr lang="fr-CH" sz="2800" i="1">
                                      <a:latin typeface="Cambria Math" panose="02040503050406030204" pitchFamily="18" charset="0"/>
                                    </a:rPr>
                                  </m:ctrlPr>
                                </m:dPr>
                                <m:e>
                                  <m:r>
                                    <a:rPr lang="fr-CH" sz="2800" i="1">
                                      <a:latin typeface="Cambria Math" panose="02040503050406030204" pitchFamily="18" charset="0"/>
                                    </a:rPr>
                                    <m:t>h</m:t>
                                  </m:r>
                                  <m:r>
                                    <a:rPr lang="fr-CH" sz="2800" i="1">
                                      <a:latin typeface="Cambria Math" panose="02040503050406030204" pitchFamily="18" charset="0"/>
                                    </a:rPr>
                                    <m:t>,</m:t>
                                  </m:r>
                                  <m:r>
                                    <a:rPr lang="fr-CH" sz="2800" i="1">
                                      <a:latin typeface="Cambria Math" panose="02040503050406030204" pitchFamily="18" charset="0"/>
                                    </a:rPr>
                                    <m:t>𝑟</m:t>
                                  </m:r>
                                  <m:r>
                                    <a:rPr lang="fr-CH" sz="2800" i="1">
                                      <a:latin typeface="Cambria Math" panose="02040503050406030204" pitchFamily="18" charset="0"/>
                                    </a:rPr>
                                    <m:t>,</m:t>
                                  </m:r>
                                  <m:r>
                                    <a:rPr lang="fr-CH" sz="2800" i="1">
                                      <a:latin typeface="Cambria Math" panose="02040503050406030204" pitchFamily="18" charset="0"/>
                                    </a:rPr>
                                    <m:t>𝑡</m:t>
                                  </m:r>
                                </m:e>
                              </m:d>
                            </m:e>
                          </m:eqArr>
                        </m:sub>
                        <m:sup/>
                        <m:e>
                          <m:r>
                            <m:rPr>
                              <m:sty m:val="p"/>
                            </m:rPr>
                            <a:rPr lang="fr-CH" sz="2800" b="0" i="0">
                              <a:latin typeface="Cambria Math" panose="02040503050406030204" pitchFamily="18" charset="0"/>
                              <a:ea typeface="Cambria Math" panose="02040503050406030204" pitchFamily="18" charset="0"/>
                            </a:rPr>
                            <m:t>max</m:t>
                          </m:r>
                          <m:r>
                            <a:rPr lang="fr-CH" sz="2800" b="0" i="1">
                              <a:latin typeface="Cambria Math" panose="02040503050406030204" pitchFamily="18" charset="0"/>
                              <a:ea typeface="Cambria Math" panose="02040503050406030204" pitchFamily="18" charset="0"/>
                            </a:rPr>
                            <m:t>⁡(0,</m:t>
                          </m:r>
                          <m:r>
                            <a:rPr lang="fr-CH" sz="2800" b="0" i="1">
                              <a:latin typeface="Cambria Math" panose="02040503050406030204" pitchFamily="18" charset="0"/>
                              <a:ea typeface="Cambria Math" panose="02040503050406030204" pitchFamily="18" charset="0"/>
                            </a:rPr>
                            <m:t>𝛾</m:t>
                          </m:r>
                          <m:r>
                            <a:rPr lang="fr-CH" sz="2800" b="0" i="0" smtClean="0">
                              <a:latin typeface="Cambria Math" panose="02040503050406030204" pitchFamily="18" charset="0"/>
                              <a:ea typeface="Cambria Math" panose="02040503050406030204" pitchFamily="18" charset="0"/>
                            </a:rPr>
                            <m:t>+</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sub>
                              </m:sSub>
                              <m:r>
                                <a:rPr lang="fr-CH" sz="2800" i="1">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sub>
                              </m:sSub>
                            </m:e>
                          </m:d>
                          <m:r>
                            <a:rPr lang="fr-CH" sz="2800" b="0" i="1" smtClean="0">
                              <a:latin typeface="Cambria Math" panose="02040503050406030204" pitchFamily="18" charset="0"/>
                            </a:rPr>
                            <m:t> −</m:t>
                          </m:r>
                          <m:r>
                            <m:rPr>
                              <m:sty m:val="p"/>
                            </m:rPr>
                            <a:rPr lang="fr-CH" sz="2800">
                              <a:latin typeface="Cambria Math" panose="02040503050406030204" pitchFamily="18" charset="0"/>
                            </a:rPr>
                            <m:t>f</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h</m:t>
                                  </m:r>
                                  <m:r>
                                    <a:rPr lang="fr-CH" sz="2800" i="1">
                                      <a:latin typeface="Cambria Math" panose="02040503050406030204" pitchFamily="18" charset="0"/>
                                    </a:rPr>
                                    <m:t>′</m:t>
                                  </m:r>
                                </m:sub>
                              </m:sSub>
                              <m:r>
                                <a:rPr lang="fr-CH" sz="2800" i="1">
                                  <a:latin typeface="Cambria Math" panose="02040503050406030204" pitchFamily="18" charset="0"/>
                                </a:rPr>
                                <m:t>,</m:t>
                              </m:r>
                              <m:r>
                                <a:rPr lang="fr-CH" sz="2800" i="1" smtClean="0">
                                  <a:latin typeface="Cambria Math" panose="02040503050406030204" pitchFamily="18" charset="0"/>
                                </a:rPr>
                                <m:t> </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𝑟</m:t>
                                  </m:r>
                                </m:sub>
                              </m:sSub>
                              <m:r>
                                <a:rPr lang="fr-CH" sz="2800" i="1">
                                  <a:latin typeface="Cambria Math" panose="02040503050406030204" pitchFamily="18" charset="0"/>
                                </a:rPr>
                                <m:t>,</m:t>
                              </m:r>
                              <m:sSub>
                                <m:sSubPr>
                                  <m:ctrlPr>
                                    <a:rPr lang="fr-CH" sz="2800" i="1">
                                      <a:latin typeface="Cambria Math" panose="02040503050406030204" pitchFamily="18" charset="0"/>
                                    </a:rPr>
                                  </m:ctrlPr>
                                </m:sSubPr>
                                <m:e>
                                  <m:r>
                                    <a:rPr lang="fr-CH" sz="2800" b="1" i="1">
                                      <a:latin typeface="Cambria Math" panose="02040503050406030204" pitchFamily="18" charset="0"/>
                                    </a:rPr>
                                    <m:t>𝒗</m:t>
                                  </m:r>
                                </m:e>
                                <m:sub>
                                  <m:r>
                                    <a:rPr lang="fr-CH" sz="2800" i="1">
                                      <a:latin typeface="Cambria Math" panose="02040503050406030204" pitchFamily="18" charset="0"/>
                                    </a:rPr>
                                    <m:t>𝑡</m:t>
                                  </m:r>
                                  <m:r>
                                    <a:rPr lang="fr-CH" sz="2800" i="1">
                                      <a:latin typeface="Cambria Math" panose="02040503050406030204" pitchFamily="18" charset="0"/>
                                    </a:rPr>
                                    <m:t>′</m:t>
                                  </m:r>
                                </m:sub>
                              </m:sSub>
                            </m:e>
                          </m:d>
                          <m:r>
                            <a:rPr lang="fr-CH" sz="2800" b="0" i="1">
                              <a:latin typeface="Cambria Math" panose="02040503050406030204" pitchFamily="18" charset="0"/>
                            </a:rPr>
                            <m:t>)</m:t>
                          </m:r>
                        </m:e>
                      </m:nary>
                    </m:oMath>
                  </m:oMathPara>
                </a14:m>
                <a:endParaRPr lang="en-US" dirty="0"/>
              </a:p>
              <a:p>
                <a:endParaRPr lang="fr-CH" i="1" dirty="0">
                  <a:latin typeface="Cambria Math" panose="02040503050406030204" pitchFamily="18" charset="0"/>
                  <a:ea typeface="Cambria Math" panose="02040503050406030204" pitchFamily="18" charset="0"/>
                </a:endParaRPr>
              </a:p>
              <a:p>
                <a14:m>
                  <m:oMath xmlns:m="http://schemas.openxmlformats.org/officeDocument/2006/math">
                    <m:r>
                      <a:rPr lang="fr-CH" i="1">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&gt;0</m:t>
                    </m:r>
                  </m:oMath>
                </a14:m>
                <a:r>
                  <a:rPr lang="en-US" dirty="0"/>
                  <a:t> is a hyperparameter</a:t>
                </a:r>
              </a:p>
              <a:p>
                <a:endParaRPr lang="en-US" sz="3200" dirty="0"/>
              </a:p>
              <a:p>
                <a:r>
                  <a:rPr lang="en-US" sz="3200" dirty="0"/>
                  <a:t>The loss function attempts to separate scores from correct and incorrect triples by the margin </a:t>
                </a:r>
                <a14:m>
                  <m:oMath xmlns:m="http://schemas.openxmlformats.org/officeDocument/2006/math">
                    <m:r>
                      <a:rPr lang="fr-CH" sz="3200" i="1" smtClean="0">
                        <a:latin typeface="Cambria Math" panose="02040503050406030204" pitchFamily="18" charset="0"/>
                        <a:ea typeface="Cambria Math" panose="02040503050406030204" pitchFamily="18" charset="0"/>
                      </a:rPr>
                      <m:t>𝛾</m:t>
                    </m:r>
                  </m:oMath>
                </a14:m>
                <a:endParaRPr lang="en-US" sz="3200" dirty="0"/>
              </a:p>
              <a:p>
                <a:br>
                  <a:rPr lang="en-US" dirty="0"/>
                </a:br>
                <a:endParaRPr lang="fr-CH" b="0" dirty="0">
                  <a:ea typeface="Cambria Math" panose="02040503050406030204" pitchFamily="18" charset="0"/>
                </a:endParaRPr>
              </a:p>
              <a:p>
                <a:endParaRPr lang="en-US" dirty="0"/>
              </a:p>
            </p:txBody>
          </p:sp>
        </mc:Choice>
        <mc:Fallback>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xfrm>
                <a:off x="395015" y="1408289"/>
                <a:ext cx="10790331" cy="5809192"/>
              </a:xfrm>
              <a:blipFill>
                <a:blip r:embed="rId3"/>
                <a:stretch>
                  <a:fillRect l="-1529" t="-5447" r="-588" b="-43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36318</TotalTime>
  <Words>6329</Words>
  <Application>Microsoft Macintosh PowerPoint</Application>
  <PresentationFormat>Custom</PresentationFormat>
  <Paragraphs>567</Paragraphs>
  <Slides>55</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Cambria Math</vt:lpstr>
      <vt:lpstr>Comic Sans MS</vt:lpstr>
      <vt:lpstr>Courier</vt:lpstr>
      <vt:lpstr>Tempus Sans ITC</vt:lpstr>
      <vt:lpstr>Times New Roman</vt:lpstr>
      <vt:lpstr>Verdana</vt:lpstr>
      <vt:lpstr>Wingdings</vt:lpstr>
      <vt:lpstr>part1 XML</vt:lpstr>
      <vt:lpstr>4.4 Knowledge Inference</vt:lpstr>
      <vt:lpstr>Knowledge Inference</vt:lpstr>
      <vt:lpstr>Basic Questions in Knowledge Inference</vt:lpstr>
      <vt:lpstr>4.4.1 Link Prediction</vt:lpstr>
      <vt:lpstr>Observation on Word Embeddings</vt:lpstr>
      <vt:lpstr>Relations in Word Embeddings</vt:lpstr>
      <vt:lpstr>Model</vt:lpstr>
      <vt:lpstr>Plausibility Score</vt:lpstr>
      <vt:lpstr>Learning the Model</vt:lpstr>
      <vt:lpstr>Example</vt:lpstr>
      <vt:lpstr>TransE Model</vt:lpstr>
      <vt:lpstr>Performing SGD</vt:lpstr>
      <vt:lpstr>Qualitative Results</vt:lpstr>
      <vt:lpstr>Alternative Models</vt:lpstr>
      <vt:lpstr>Which is true? The score function f(h,r,t) …</vt:lpstr>
      <vt:lpstr>Question</vt:lpstr>
      <vt:lpstr>4.4.2 Label Propagation</vt:lpstr>
      <vt:lpstr>Propagating Attribute Values</vt:lpstr>
      <vt:lpstr>Model</vt:lpstr>
      <vt:lpstr>Optimization Objective</vt:lpstr>
      <vt:lpstr>Label Inference</vt:lpstr>
      <vt:lpstr>Example</vt:lpstr>
      <vt:lpstr>Injecting Pre-existing Knowledge</vt:lpstr>
      <vt:lpstr>Label Propagation Algorithm</vt:lpstr>
      <vt:lpstr>Example</vt:lpstr>
      <vt:lpstr>Determining the Probabilities </vt:lpstr>
      <vt:lpstr>Example Model</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lpstr>4.4.3 Schema Matching</vt:lpstr>
      <vt:lpstr>Direct Schema Mapping</vt:lpstr>
      <vt:lpstr>Schema Matching</vt:lpstr>
      <vt:lpstr>Schema Matching Approaches</vt:lpstr>
      <vt:lpstr>Schema Matching Tools</vt:lpstr>
      <vt:lpstr>The Problem</vt:lpstr>
      <vt:lpstr>Example</vt:lpstr>
      <vt:lpstr>Universe of a Database</vt:lpstr>
      <vt:lpstr>Similarity of Classes</vt:lpstr>
      <vt:lpstr>Example</vt:lpstr>
      <vt:lpstr>Problem 1</vt:lpstr>
      <vt:lpstr>Problem 2</vt:lpstr>
      <vt:lpstr>Complex Features of Classes</vt:lpstr>
      <vt:lpstr>Content Feature of Classes</vt:lpstr>
      <vt:lpstr>Finding Corresponding Classes</vt:lpstr>
      <vt:lpstr>Probabilistic Approach</vt:lpstr>
      <vt:lpstr>Naïve Bayes Classifier</vt:lpstr>
      <vt:lpstr>Example</vt:lpstr>
      <vt:lpstr>Computing Similarity between Classes A and B</vt:lpstr>
      <vt:lpstr>Example</vt:lpstr>
      <vt:lpstr>Example</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691</cp:revision>
  <cp:lastPrinted>2021-12-20T08:33:52Z</cp:lastPrinted>
  <dcterms:created xsi:type="dcterms:W3CDTF">2002-10-01T12:44:42Z</dcterms:created>
  <dcterms:modified xsi:type="dcterms:W3CDTF">2023-12-06T12:47:55Z</dcterms:modified>
</cp:coreProperties>
</file>